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7" r:id="rId6"/>
    <p:sldId id="260" r:id="rId7"/>
    <p:sldId id="261" r:id="rId8"/>
    <p:sldId id="268" r:id="rId9"/>
    <p:sldId id="262" r:id="rId10"/>
    <p:sldId id="263" r:id="rId11"/>
    <p:sldId id="264" r:id="rId12"/>
    <p:sldId id="265" r:id="rId13"/>
    <p:sldId id="266" r:id="rId14"/>
  </p:sldIdLst>
  <p:sldSz cx="14630400" cy="8229600"/>
  <p:notesSz cx="8229600" cy="14630400"/>
  <p:embeddedFontLst>
    <p:embeddedFont>
      <p:font typeface="Lato" panose="020F0502020204030203" pitchFamily="34" charset="0"/>
      <p:regular r:id="rId16"/>
      <p:bold r:id="rId17"/>
      <p:italic r:id="rId18"/>
      <p:boldItalic r:id="rId19"/>
    </p:embeddedFont>
    <p:embeddedFont>
      <p:font typeface="Prata" panose="020B0604020202020204" charset="0"/>
      <p:regular r:id="rId20"/>
    </p:embeddedFont>
    <p:embeddedFont>
      <p:font typeface="Raleway"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217" autoAdjust="0"/>
  </p:normalViewPr>
  <p:slideViewPr>
    <p:cSldViewPr snapToGrid="0" snapToObjects="1">
      <p:cViewPr varScale="1">
        <p:scale>
          <a:sx n="39" d="100"/>
          <a:sy n="39" d="100"/>
        </p:scale>
        <p:origin x="138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32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Aft>
                <a:spcPts val="1000"/>
              </a:spcAft>
            </a:pPr>
            <a:r>
              <a:rPr lang="en-US" sz="1800" b="0" i="0" u="none" strike="noStrike" dirty="0">
                <a:solidFill>
                  <a:srgbClr val="595959"/>
                </a:solidFill>
                <a:effectLst/>
                <a:latin typeface="Lato" panose="020F0502020204030203" pitchFamily="34" charset="0"/>
              </a:rPr>
              <a:t>1. Deploy the predictive model into </a:t>
            </a:r>
            <a:r>
              <a:rPr lang="en-US" sz="1800" b="0" i="0" u="none" strike="noStrike" dirty="0" err="1">
                <a:solidFill>
                  <a:srgbClr val="595959"/>
                </a:solidFill>
                <a:effectLst/>
                <a:latin typeface="Lato" panose="020F0502020204030203" pitchFamily="34" charset="0"/>
              </a:rPr>
              <a:t>BestCard’s</a:t>
            </a:r>
            <a:r>
              <a:rPr lang="en-US" sz="1800" b="0" i="0" u="none" strike="noStrike" dirty="0">
                <a:solidFill>
                  <a:srgbClr val="595959"/>
                </a:solidFill>
                <a:effectLst/>
                <a:latin typeface="Lato" panose="020F0502020204030203" pitchFamily="34" charset="0"/>
              </a:rPr>
              <a:t> credit risk system.</a:t>
            </a:r>
            <a:endParaRPr lang="en-US" b="0" dirty="0">
              <a:effectLst/>
            </a:endParaRPr>
          </a:p>
          <a:p>
            <a:pPr rtl="0">
              <a:spcBef>
                <a:spcPts val="592"/>
              </a:spcBef>
              <a:spcAft>
                <a:spcPts val="1000"/>
              </a:spcAft>
            </a:pPr>
            <a:r>
              <a:rPr lang="en-US" sz="1800" b="0" i="0" u="none" strike="noStrike" dirty="0">
                <a:solidFill>
                  <a:srgbClr val="595959"/>
                </a:solidFill>
                <a:effectLst/>
                <a:latin typeface="Lato" panose="020F0502020204030203" pitchFamily="34" charset="0"/>
              </a:rPr>
              <a:t>2. Start a pilot program with real customer data to validate performance.</a:t>
            </a:r>
            <a:endParaRPr lang="en-US" b="0" dirty="0">
              <a:effectLst/>
            </a:endParaRPr>
          </a:p>
          <a:p>
            <a:pPr rtl="0">
              <a:spcBef>
                <a:spcPts val="592"/>
              </a:spcBef>
              <a:spcAft>
                <a:spcPts val="1000"/>
              </a:spcAft>
            </a:pPr>
            <a:r>
              <a:rPr lang="en-US" sz="1800" b="0" i="0" u="none" strike="noStrike" dirty="0">
                <a:solidFill>
                  <a:srgbClr val="595959"/>
                </a:solidFill>
                <a:effectLst/>
                <a:latin typeface="Lato" panose="020F0502020204030203" pitchFamily="34" charset="0"/>
              </a:rPr>
              <a:t>3. Refine intervention strategies for high-risk customers.</a:t>
            </a:r>
            <a:endParaRPr lang="en-US" b="0" dirty="0">
              <a:effectLst/>
            </a:endParaRPr>
          </a:p>
          <a:p>
            <a:pPr rtl="0">
              <a:spcBef>
                <a:spcPts val="592"/>
              </a:spcBef>
              <a:spcAft>
                <a:spcPts val="1000"/>
              </a:spcAft>
            </a:pPr>
            <a:r>
              <a:rPr lang="en-US" sz="1800" b="0" i="0" u="none" strike="noStrike" dirty="0">
                <a:solidFill>
                  <a:srgbClr val="595959"/>
                </a:solidFill>
                <a:effectLst/>
                <a:latin typeface="Lato" panose="020F0502020204030203" pitchFamily="34" charset="0"/>
              </a:rPr>
              <a:t>4. Monitor and adjust the model to improve long-term accuracy.</a:t>
            </a:r>
            <a:endParaRPr lang="en-US" b="0" dirty="0">
              <a:effectLst/>
            </a:endParaRPr>
          </a:p>
          <a:p>
            <a:pPr rtl="0">
              <a:spcBef>
                <a:spcPts val="592"/>
              </a:spcBef>
              <a:spcAft>
                <a:spcPts val="1000"/>
              </a:spcAft>
            </a:pPr>
            <a:r>
              <a:rPr lang="en-US" sz="1800" b="0" i="0" u="none" strike="noStrike" dirty="0">
                <a:solidFill>
                  <a:srgbClr val="595959"/>
                </a:solidFill>
                <a:effectLst/>
                <a:latin typeface="Lato" panose="020F0502020204030203" pitchFamily="34" charset="0"/>
              </a:rPr>
              <a:t>5. Scale the model across all customer segments for maximum impact.</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595959"/>
                </a:solidFill>
                <a:effectLst/>
                <a:latin typeface="Lato" panose="020F0502020204030203" pitchFamily="34" charset="0"/>
              </a:rPr>
              <a:t>1. Early Risk Detection: Use our model to flag high-risk customers before they default.</a:t>
            </a:r>
            <a:endParaRPr lang="en-US" b="0" dirty="0">
              <a:effectLst/>
            </a:endParaRPr>
          </a:p>
          <a:p>
            <a:pPr rtl="0">
              <a:spcBef>
                <a:spcPts val="592"/>
              </a:spcBef>
            </a:pPr>
            <a:r>
              <a:rPr lang="en-US" sz="1800" b="0" i="0" u="none" strike="noStrike" dirty="0">
                <a:solidFill>
                  <a:srgbClr val="595959"/>
                </a:solidFill>
                <a:effectLst/>
                <a:latin typeface="Lato" panose="020F0502020204030203" pitchFamily="34" charset="0"/>
              </a:rPr>
              <a:t>2. Targeted Interventions: Offer customized repayment plans to at-risk customers.</a:t>
            </a:r>
            <a:endParaRPr lang="en-US" b="0" dirty="0">
              <a:effectLst/>
            </a:endParaRPr>
          </a:p>
          <a:p>
            <a:pPr rtl="0">
              <a:spcBef>
                <a:spcPts val="592"/>
              </a:spcBef>
            </a:pPr>
            <a:r>
              <a:rPr lang="en-US" sz="1800" b="0" i="0" u="none" strike="noStrike" dirty="0">
                <a:solidFill>
                  <a:srgbClr val="595959"/>
                </a:solidFill>
                <a:effectLst/>
                <a:latin typeface="Lato" panose="020F0502020204030203" pitchFamily="34" charset="0"/>
              </a:rPr>
              <a:t>3. Smart Credit Limit Adjustments: Reduce limits for high-risk customers to prevent over-borrowing.</a:t>
            </a:r>
            <a:endParaRPr lang="en-US" b="0" dirty="0">
              <a:effectLst/>
            </a:endParaRPr>
          </a:p>
          <a:p>
            <a:pPr rtl="0">
              <a:spcBef>
                <a:spcPts val="592"/>
              </a:spcBef>
            </a:pPr>
            <a:r>
              <a:rPr lang="en-US" sz="1800" b="0" i="0" u="none" strike="noStrike" dirty="0">
                <a:solidFill>
                  <a:srgbClr val="595959"/>
                </a:solidFill>
                <a:effectLst/>
                <a:latin typeface="Lato" panose="020F0502020204030203" pitchFamily="34" charset="0"/>
              </a:rPr>
              <a:t>4. Proactive Customer Support: Educate customers about responsible credit usage.</a:t>
            </a:r>
            <a:endParaRPr lang="en-US" b="0" dirty="0">
              <a:effectLst/>
            </a:endParaRPr>
          </a:p>
          <a:p>
            <a:pPr rtl="0">
              <a:spcBef>
                <a:spcPts val="592"/>
              </a:spcBef>
              <a:spcAft>
                <a:spcPts val="1200"/>
              </a:spcAft>
            </a:pPr>
            <a:r>
              <a:rPr lang="en-US" sz="1800" b="0" i="0" u="none" strike="noStrike" dirty="0">
                <a:solidFill>
                  <a:srgbClr val="595959"/>
                </a:solidFill>
                <a:effectLst/>
                <a:latin typeface="Lato" panose="020F0502020204030203" pitchFamily="34" charset="0"/>
              </a:rPr>
              <a:t>5. Continuous Monitoring: Update the model regularly with fresh customer data.</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Aft>
                <a:spcPts val="1000"/>
              </a:spcAft>
            </a:pPr>
            <a:r>
              <a:rPr lang="en-US" sz="1800" b="0" i="0" u="none" strike="noStrike" dirty="0">
                <a:solidFill>
                  <a:srgbClr val="595959"/>
                </a:solidFill>
                <a:effectLst/>
                <a:latin typeface="Lato" panose="020F0502020204030203" pitchFamily="34" charset="0"/>
              </a:rPr>
              <a:t>• Reduces financial losses by preventing high-risk lending.</a:t>
            </a:r>
            <a:endParaRPr lang="en-US" b="0" dirty="0">
              <a:effectLst/>
            </a:endParaRPr>
          </a:p>
          <a:p>
            <a:pPr rtl="0">
              <a:spcBef>
                <a:spcPts val="592"/>
              </a:spcBef>
              <a:spcAft>
                <a:spcPts val="1000"/>
              </a:spcAft>
            </a:pPr>
            <a:r>
              <a:rPr lang="en-US" sz="1800" b="0" i="0" u="none" strike="noStrike" dirty="0">
                <a:solidFill>
                  <a:srgbClr val="595959"/>
                </a:solidFill>
                <a:effectLst/>
                <a:latin typeface="Lato" panose="020F0502020204030203" pitchFamily="34" charset="0"/>
              </a:rPr>
              <a:t>• Improves cash flow through better repayment forecasting.</a:t>
            </a:r>
            <a:endParaRPr lang="en-US" b="0" dirty="0">
              <a:effectLst/>
            </a:endParaRPr>
          </a:p>
          <a:p>
            <a:pPr rtl="0">
              <a:spcBef>
                <a:spcPts val="592"/>
              </a:spcBef>
              <a:spcAft>
                <a:spcPts val="1000"/>
              </a:spcAft>
            </a:pPr>
            <a:r>
              <a:rPr lang="en-US" sz="1800" b="0" i="0" u="none" strike="noStrike" dirty="0">
                <a:solidFill>
                  <a:srgbClr val="595959"/>
                </a:solidFill>
                <a:effectLst/>
                <a:latin typeface="Lato" panose="020F0502020204030203" pitchFamily="34" charset="0"/>
              </a:rPr>
              <a:t>• Enhances customer relationships by offering personalized financial solutions.</a:t>
            </a:r>
            <a:endParaRPr lang="en-US" b="0" dirty="0">
              <a:effectLst/>
            </a:endParaRPr>
          </a:p>
          <a:p>
            <a:pPr rtl="0">
              <a:spcBef>
                <a:spcPts val="592"/>
              </a:spcBef>
              <a:spcAft>
                <a:spcPts val="1000"/>
              </a:spcAft>
            </a:pPr>
            <a:r>
              <a:rPr lang="en-US" sz="1800" b="0" i="0" u="none" strike="noStrike" dirty="0">
                <a:solidFill>
                  <a:srgbClr val="595959"/>
                </a:solidFill>
                <a:effectLst/>
                <a:latin typeface="Lato" panose="020F0502020204030203" pitchFamily="34" charset="0"/>
              </a:rPr>
              <a:t>• Strengthens regulatory compliance with better credit risk management.</a:t>
            </a:r>
            <a:endParaRPr lang="en-US" b="0" dirty="0">
              <a:effectLst/>
            </a:endParaRPr>
          </a:p>
          <a:p>
            <a:pPr rtl="0">
              <a:spcBef>
                <a:spcPts val="592"/>
              </a:spcBef>
              <a:spcAft>
                <a:spcPts val="1000"/>
              </a:spcAft>
            </a:pPr>
            <a:r>
              <a:rPr lang="en-US" sz="1800" b="0" i="0" u="none" strike="noStrike" dirty="0">
                <a:solidFill>
                  <a:srgbClr val="595959"/>
                </a:solidFill>
                <a:effectLst/>
                <a:latin typeface="Lato" panose="020F0502020204030203" pitchFamily="34" charset="0"/>
              </a:rPr>
              <a:t>• Supports long-term profitability by lowering default rates.</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640"/>
              </a:spcBef>
              <a:spcAft>
                <a:spcPts val="1200"/>
              </a:spcAft>
            </a:pPr>
            <a:r>
              <a:rPr lang="en-US" sz="1800" b="1" i="0" u="none" strike="noStrike" dirty="0">
                <a:solidFill>
                  <a:srgbClr val="595959"/>
                </a:solidFill>
                <a:effectLst/>
                <a:latin typeface="Lato" panose="020F0502020204030203" pitchFamily="34" charset="0"/>
              </a:rPr>
              <a:t>Observation:</a:t>
            </a:r>
            <a:endParaRPr lang="en-US" b="0" dirty="0">
              <a:effectLst/>
            </a:endParaRPr>
          </a:p>
          <a:p>
            <a:pPr rtl="0">
              <a:spcBef>
                <a:spcPts val="640"/>
              </a:spcBef>
              <a:spcAft>
                <a:spcPts val="1200"/>
              </a:spcAft>
            </a:pPr>
            <a:r>
              <a:rPr lang="en-US" sz="1800" b="0" i="0" u="none" strike="noStrike" dirty="0">
                <a:solidFill>
                  <a:srgbClr val="595959"/>
                </a:solidFill>
                <a:effectLst/>
                <a:latin typeface="Lato" panose="020F0502020204030203" pitchFamily="34" charset="0"/>
              </a:rPr>
              <a:t>An increasing number of account holders have been failing to meet their minimum payment requirements, leading to a rise in defaults. The company currently lacks a proactive mechanism to predict and mitigate these defaults, relying on reactive collection efforts instead.</a:t>
            </a:r>
            <a:endParaRPr lang="en-US" b="0" dirty="0">
              <a:effectLst/>
            </a:endParaRPr>
          </a:p>
          <a:p>
            <a:pPr rtl="0">
              <a:spcBef>
                <a:spcPts val="640"/>
              </a:spcBef>
              <a:spcAft>
                <a:spcPts val="1200"/>
              </a:spcAft>
            </a:pPr>
            <a:r>
              <a:rPr lang="en-US" sz="1800" b="1" i="0" u="none" strike="noStrike" dirty="0">
                <a:solidFill>
                  <a:srgbClr val="595959"/>
                </a:solidFill>
                <a:effectLst/>
                <a:latin typeface="Lato" panose="020F0502020204030203" pitchFamily="34" charset="0"/>
              </a:rPr>
              <a:t>Pain Points &amp; Gaps:</a:t>
            </a:r>
            <a:endParaRPr lang="en-US" b="0" dirty="0">
              <a:effectLst/>
            </a:endParaRPr>
          </a:p>
          <a:p>
            <a:pPr rtl="0" fontAlgn="base">
              <a:spcBef>
                <a:spcPts val="1200"/>
              </a:spcBef>
              <a:buFont typeface="Arial" panose="020B0604020202020204" pitchFamily="34" charset="0"/>
              <a:buChar char="•"/>
            </a:pPr>
            <a:r>
              <a:rPr lang="en-US" sz="1800" b="0" i="0" u="none" strike="noStrike" dirty="0">
                <a:solidFill>
                  <a:srgbClr val="595959"/>
                </a:solidFill>
                <a:effectLst/>
                <a:latin typeface="Lato" panose="020F0502020204030203" pitchFamily="34" charset="0"/>
              </a:rPr>
              <a:t>High financial risk due to unexpected defaults.</a:t>
            </a:r>
          </a:p>
          <a:p>
            <a:pPr rtl="0" fontAlgn="base">
              <a:buFont typeface="Arial" panose="020B0604020202020204" pitchFamily="34" charset="0"/>
              <a:buChar char="•"/>
            </a:pPr>
            <a:r>
              <a:rPr lang="en-US" sz="1800" b="0" i="0" u="none" strike="noStrike" dirty="0">
                <a:solidFill>
                  <a:srgbClr val="595959"/>
                </a:solidFill>
                <a:effectLst/>
                <a:latin typeface="Lato" panose="020F0502020204030203" pitchFamily="34" charset="0"/>
              </a:rPr>
              <a:t>Increased collection costs and operational inefficiencies.</a:t>
            </a:r>
          </a:p>
          <a:p>
            <a:pPr rtl="0" fontAlgn="base">
              <a:buFont typeface="Arial" panose="020B0604020202020204" pitchFamily="34" charset="0"/>
              <a:buChar char="•"/>
            </a:pPr>
            <a:r>
              <a:rPr lang="en-US" sz="1800" b="0" i="0" u="none" strike="noStrike" dirty="0">
                <a:solidFill>
                  <a:srgbClr val="595959"/>
                </a:solidFill>
                <a:effectLst/>
                <a:latin typeface="Lato" panose="020F0502020204030203" pitchFamily="34" charset="0"/>
              </a:rPr>
              <a:t>Missed opportunities for early intervention strategies.</a:t>
            </a:r>
          </a:p>
          <a:p>
            <a:pPr rtl="0" fontAlgn="base">
              <a:spcAft>
                <a:spcPts val="1200"/>
              </a:spcAft>
              <a:buFont typeface="Arial" panose="020B0604020202020204" pitchFamily="34" charset="0"/>
              <a:buChar char="•"/>
            </a:pPr>
            <a:r>
              <a:rPr lang="en-US" sz="1800" b="0" i="0" u="none" strike="noStrike" dirty="0">
                <a:solidFill>
                  <a:srgbClr val="595959"/>
                </a:solidFill>
                <a:effectLst/>
                <a:latin typeface="Lato" panose="020F0502020204030203" pitchFamily="34" charset="0"/>
              </a:rPr>
              <a:t>Lack of data-driven insights to assess customer risk proactively.</a:t>
            </a: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Key Features:</a:t>
            </a:r>
            <a:br>
              <a:rPr lang="en-US" sz="1800" b="0" dirty="0">
                <a:effectLst/>
              </a:rPr>
            </a:br>
            <a:r>
              <a:rPr lang="en-US" sz="1800" b="0" i="0" u="none" strike="noStrike" dirty="0">
                <a:solidFill>
                  <a:srgbClr val="000000"/>
                </a:solidFill>
                <a:effectLst/>
                <a:latin typeface="Arial" panose="020B0604020202020204" pitchFamily="34" charset="0"/>
              </a:rPr>
              <a:t>Demographic and Credit History Data: Includes features such as age, payment history, credit balance, and amount owed.</a:t>
            </a:r>
            <a:endParaRPr lang="en-US" sz="1800" b="0" dirty="0">
              <a:effectLst/>
            </a:endParaRPr>
          </a:p>
          <a:p>
            <a:pPr rtl="0"/>
            <a:r>
              <a:rPr lang="en-US" sz="1800" b="0" i="0" u="none" strike="noStrike" dirty="0">
                <a:solidFill>
                  <a:srgbClr val="000000"/>
                </a:solidFill>
                <a:effectLst/>
                <a:latin typeface="Arial" panose="020B0604020202020204" pitchFamily="34" charset="0"/>
              </a:rPr>
              <a:t>Potential Predictors of Default: Payment delays, credit balance, and bill statements are likely to be significant predictors.</a:t>
            </a:r>
            <a:endParaRPr lang="en-US" sz="1800" b="0" dirty="0">
              <a:effectLst/>
            </a:endParaRPr>
          </a:p>
          <a:p>
            <a:pPr rtl="0"/>
            <a:r>
              <a:rPr lang="en-US" sz="1800" b="0" i="0" u="none" strike="noStrike" dirty="0">
                <a:solidFill>
                  <a:srgbClr val="000000"/>
                </a:solidFill>
                <a:effectLst/>
                <a:latin typeface="Arial" panose="020B0604020202020204" pitchFamily="34" charset="0"/>
              </a:rPr>
              <a:t>Features like payment history and bill balance could be strong indicators of default risk.</a:t>
            </a:r>
            <a:endParaRPr lang="en-US" sz="1800" b="0" dirty="0">
              <a:effectLst/>
            </a:endParaRPr>
          </a:p>
          <a:p>
            <a:pPr rtl="0"/>
            <a:endParaRPr lang="en-US" sz="1800" b="0" dirty="0">
              <a:effectLst/>
            </a:endParaRPr>
          </a:p>
          <a:p>
            <a:pPr rtl="0"/>
            <a:endParaRPr lang="en-US" sz="1800" b="0" i="0" u="none" strike="noStrike" dirty="0">
              <a:solidFill>
                <a:srgbClr val="000000"/>
              </a:solidFill>
              <a:effectLst/>
              <a:latin typeface="Arial" panose="020B0604020202020204" pitchFamily="34" charset="0"/>
            </a:endParaRPr>
          </a:p>
          <a:p>
            <a:pPr rtl="0"/>
            <a:r>
              <a:rPr lang="en-US" sz="1800" b="0" i="0" u="none" strike="noStrike" dirty="0">
                <a:solidFill>
                  <a:srgbClr val="000000"/>
                </a:solidFill>
                <a:effectLst/>
                <a:latin typeface="Arial" panose="020B0604020202020204" pitchFamily="34" charset="0"/>
              </a:rPr>
              <a:t>Class Distribution:</a:t>
            </a:r>
            <a:endParaRPr lang="en-US" b="0" dirty="0">
              <a:effectLst/>
            </a:endParaRPr>
          </a:p>
          <a:p>
            <a:pPr rtl="0"/>
            <a:r>
              <a:rPr lang="en-US" sz="1800" b="0" i="0" u="none" strike="noStrike" dirty="0">
                <a:solidFill>
                  <a:srgbClr val="000000"/>
                </a:solidFill>
                <a:effectLst/>
                <a:latin typeface="Arial" panose="020B0604020202020204" pitchFamily="34" charset="0"/>
              </a:rPr>
              <a:t>Observation: The dataset is imbalanced, with a significantly higher number of non-defaulters compared to defaulters. This will need to be considered during model training to avoid bias toward the majority class.</a:t>
            </a:r>
            <a:endParaRPr lang="en-US" b="0" dirty="0">
              <a:effectLst/>
            </a:endParaRPr>
          </a:p>
          <a:p>
            <a:pPr rtl="0"/>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640"/>
              </a:spcBef>
              <a:spcAft>
                <a:spcPts val="1200"/>
              </a:spcAft>
            </a:pPr>
            <a:r>
              <a:rPr lang="en-US" sz="1200" b="1" i="0" u="none" strike="noStrike" dirty="0">
                <a:solidFill>
                  <a:srgbClr val="595959"/>
                </a:solidFill>
                <a:effectLst/>
                <a:latin typeface="Lato" panose="020F0502020204030203" pitchFamily="34" charset="0"/>
              </a:rPr>
              <a:t>Mitigation Plan:</a:t>
            </a:r>
            <a:endParaRPr lang="en-US" b="0" dirty="0">
              <a:effectLst/>
            </a:endParaRPr>
          </a:p>
          <a:p>
            <a:pPr rtl="0">
              <a:spcBef>
                <a:spcPts val="1200"/>
              </a:spcBef>
              <a:spcAft>
                <a:spcPts val="1200"/>
              </a:spcAft>
            </a:pPr>
            <a:r>
              <a:rPr lang="en-US" sz="1200" b="0" i="0" u="none" strike="noStrike" dirty="0">
                <a:solidFill>
                  <a:srgbClr val="595959"/>
                </a:solidFill>
                <a:effectLst/>
                <a:latin typeface="Lato" panose="020F0502020204030203" pitchFamily="34" charset="0"/>
              </a:rPr>
              <a:t>Implement a predictive model to identify high-risk customers before they default. This will enable proactive interventions such as targeted reminders, adjusted credit limits, or personalized repayment plans. By leveraging data science, the company can reduce defaults, optimize risk management, and maximize profitability.</a:t>
            </a:r>
            <a:endParaRPr lang="en-US" b="0" dirty="0">
              <a:effectLst/>
            </a:endParaRPr>
          </a:p>
          <a:p>
            <a:endParaRPr lang="en-US" dirty="0"/>
          </a:p>
          <a:p>
            <a:pPr rtl="0">
              <a:spcBef>
                <a:spcPts val="1200"/>
              </a:spcBef>
              <a:spcAft>
                <a:spcPts val="1200"/>
              </a:spcAft>
            </a:pPr>
            <a:r>
              <a:rPr lang="en-US" sz="1000" b="0" i="0" u="none" strike="noStrike" dirty="0">
                <a:solidFill>
                  <a:srgbClr val="595959"/>
                </a:solidFill>
                <a:effectLst/>
                <a:latin typeface="Lato" panose="020F0502020204030203" pitchFamily="34" charset="0"/>
              </a:rPr>
              <a:t>📊 Predictive Analytics – Analyzes past financial behavior to assess default risk.</a:t>
            </a:r>
            <a:endParaRPr lang="en-US" b="0" dirty="0">
              <a:effectLst/>
            </a:endParaRPr>
          </a:p>
          <a:p>
            <a:pPr rtl="0">
              <a:spcBef>
                <a:spcPts val="1200"/>
              </a:spcBef>
              <a:spcAft>
                <a:spcPts val="1200"/>
              </a:spcAft>
            </a:pPr>
            <a:r>
              <a:rPr lang="en-US" sz="1000" b="0" i="0" u="none" strike="noStrike" dirty="0">
                <a:solidFill>
                  <a:srgbClr val="595959"/>
                </a:solidFill>
                <a:effectLst/>
                <a:latin typeface="Lato" panose="020F0502020204030203" pitchFamily="34" charset="0"/>
              </a:rPr>
              <a:t>🗃️Key Variables - Credit Utilization, Number of Late Payments in last 6 months</a:t>
            </a:r>
            <a:endParaRPr lang="en-US" b="0" dirty="0">
              <a:effectLst/>
            </a:endParaRPr>
          </a:p>
          <a:p>
            <a:pPr rtl="0">
              <a:spcBef>
                <a:spcPts val="1200"/>
              </a:spcBef>
              <a:spcAft>
                <a:spcPts val="1200"/>
              </a:spcAft>
            </a:pPr>
            <a:r>
              <a:rPr lang="en-US" sz="1000" b="0" i="0" u="none" strike="noStrike" dirty="0">
                <a:solidFill>
                  <a:srgbClr val="595959"/>
                </a:solidFill>
                <a:effectLst/>
                <a:latin typeface="Lato" panose="020F0502020204030203" pitchFamily="34" charset="0"/>
              </a:rPr>
              <a:t>🔨Techniques to mitigate imbalance data: Ensemble Methods, </a:t>
            </a:r>
            <a:r>
              <a:rPr lang="en-US" sz="1000" b="0" i="0" u="none" strike="noStrike" dirty="0" err="1">
                <a:solidFill>
                  <a:srgbClr val="595959"/>
                </a:solidFill>
                <a:effectLst/>
                <a:latin typeface="Lato" panose="020F0502020204030203" pitchFamily="34" charset="0"/>
              </a:rPr>
              <a:t>GridSearch</a:t>
            </a:r>
            <a:r>
              <a:rPr lang="en-US" sz="1000" b="0" i="0" u="none" strike="noStrike" dirty="0">
                <a:solidFill>
                  <a:srgbClr val="595959"/>
                </a:solidFill>
                <a:effectLst/>
                <a:latin typeface="Lato" panose="020F0502020204030203" pitchFamily="34" charset="0"/>
              </a:rPr>
              <a:t>, SMOTE, and </a:t>
            </a:r>
            <a:r>
              <a:rPr lang="en-US" sz="1000" b="0" i="0" u="none" strike="noStrike" dirty="0" err="1">
                <a:solidFill>
                  <a:srgbClr val="595959"/>
                </a:solidFill>
                <a:effectLst/>
                <a:latin typeface="Lato" panose="020F0502020204030203" pitchFamily="34" charset="0"/>
              </a:rPr>
              <a:t>Optuna</a:t>
            </a:r>
            <a:endParaRPr lang="en-US" b="0" dirty="0">
              <a:effectLst/>
            </a:endParaRPr>
          </a:p>
          <a:p>
            <a:pPr rtl="0">
              <a:spcBef>
                <a:spcPts val="1200"/>
              </a:spcBef>
              <a:spcAft>
                <a:spcPts val="1200"/>
              </a:spcAft>
            </a:pPr>
            <a:r>
              <a:rPr lang="en-US" sz="1000" b="0" i="0" u="none" strike="noStrike" dirty="0">
                <a:solidFill>
                  <a:srgbClr val="595959"/>
                </a:solidFill>
                <a:effectLst/>
                <a:latin typeface="Lato" panose="020F0502020204030203" pitchFamily="34" charset="0"/>
              </a:rPr>
              <a:t>🤖 Machine Learning Model – Uses classification algorithms (Logistic Regression, Random Forest, </a:t>
            </a:r>
            <a:r>
              <a:rPr lang="en-US" sz="1000" b="0" i="0" u="none" strike="noStrike" dirty="0" err="1">
                <a:solidFill>
                  <a:srgbClr val="595959"/>
                </a:solidFill>
                <a:effectLst/>
                <a:latin typeface="Lato" panose="020F0502020204030203" pitchFamily="34" charset="0"/>
              </a:rPr>
              <a:t>XGBoost</a:t>
            </a:r>
            <a:r>
              <a:rPr lang="en-US" sz="1000" b="0" i="0" u="none" strike="noStrike" dirty="0">
                <a:solidFill>
                  <a:srgbClr val="595959"/>
                </a:solidFill>
                <a:effectLst/>
                <a:latin typeface="Lato" panose="020F0502020204030203" pitchFamily="34" charset="0"/>
              </a:rPr>
              <a:t>) for accurate predictions.</a:t>
            </a:r>
          </a:p>
          <a:p>
            <a:pPr rtl="0">
              <a:spcBef>
                <a:spcPts val="1200"/>
              </a:spcBef>
              <a:spcAft>
                <a:spcPts val="1200"/>
              </a:spcAft>
            </a:pPr>
            <a:endParaRPr lang="en-US" b="0" dirty="0">
              <a:effectLst/>
            </a:endParaRPr>
          </a:p>
          <a:p>
            <a:pPr rtl="0">
              <a:spcBef>
                <a:spcPts val="1200"/>
              </a:spcBef>
              <a:spcAft>
                <a:spcPts val="1200"/>
              </a:spcAft>
            </a:pPr>
            <a:r>
              <a:rPr lang="en-US" sz="1000" b="0" i="0" u="none" strike="noStrike" dirty="0">
                <a:solidFill>
                  <a:srgbClr val="595959"/>
                </a:solidFill>
                <a:effectLst/>
                <a:latin typeface="Lato" panose="020F0502020204030203" pitchFamily="34" charset="0"/>
              </a:rPr>
              <a:t>Suggested Grouped Visuals:</a:t>
            </a:r>
            <a:endParaRPr lang="en-US" b="0" dirty="0">
              <a:effectLst/>
            </a:endParaRPr>
          </a:p>
          <a:p>
            <a:pPr rtl="0" fontAlgn="base">
              <a:spcBef>
                <a:spcPts val="1200"/>
              </a:spcBef>
              <a:buFont typeface="+mj-lt"/>
              <a:buAutoNum type="arabicPeriod"/>
            </a:pPr>
            <a:r>
              <a:rPr lang="en-US" sz="1000" b="0" i="0" u="none" strike="noStrike" dirty="0">
                <a:solidFill>
                  <a:srgbClr val="595959"/>
                </a:solidFill>
                <a:effectLst/>
                <a:latin typeface="Lato" panose="020F0502020204030203" pitchFamily="34" charset="0"/>
              </a:rPr>
              <a:t>Model Workflow</a:t>
            </a:r>
          </a:p>
          <a:p>
            <a:pPr marL="742950" lvl="1" indent="-285750" rtl="0" fontAlgn="base">
              <a:buFont typeface="+mj-lt"/>
              <a:buAutoNum type="arabicPeriod"/>
            </a:pPr>
            <a:r>
              <a:rPr lang="en-US" sz="1000" b="0" i="0" u="none" strike="noStrike" dirty="0">
                <a:solidFill>
                  <a:srgbClr val="595959"/>
                </a:solidFill>
                <a:effectLst/>
                <a:latin typeface="Lato" panose="020F0502020204030203" pitchFamily="34" charset="0"/>
              </a:rPr>
              <a:t>Model Workflow Diagram: Shows the data flow from input to prediction, giving a high-level view of the steps your model takes to make predictions.</a:t>
            </a:r>
          </a:p>
          <a:p>
            <a:pPr rtl="0" fontAlgn="base">
              <a:buFont typeface="+mj-lt"/>
              <a:buAutoNum type="arabicPeriod"/>
            </a:pPr>
            <a:r>
              <a:rPr lang="en-US" sz="1000" b="0" i="0" u="none" strike="noStrike" dirty="0">
                <a:solidFill>
                  <a:srgbClr val="595959"/>
                </a:solidFill>
                <a:effectLst/>
                <a:latin typeface="Lato" panose="020F0502020204030203" pitchFamily="34" charset="0"/>
              </a:rPr>
              <a:t>Model Evaluation and Performance</a:t>
            </a:r>
          </a:p>
          <a:p>
            <a:pPr marL="742950" lvl="1" indent="-285750" rtl="0" fontAlgn="base">
              <a:buFont typeface="+mj-lt"/>
              <a:buAutoNum type="arabicPeriod"/>
            </a:pPr>
            <a:r>
              <a:rPr lang="en-US" sz="1000" b="0" i="0" u="none" strike="noStrike" dirty="0">
                <a:solidFill>
                  <a:srgbClr val="595959"/>
                </a:solidFill>
                <a:effectLst/>
                <a:latin typeface="Lato" panose="020F0502020204030203" pitchFamily="34" charset="0"/>
              </a:rPr>
              <a:t>ROC/AUC: Displays how well the model distinguishes between the classes (default vs. non-default).</a:t>
            </a:r>
          </a:p>
          <a:p>
            <a:pPr marL="742950" lvl="1" indent="-285750" rtl="0" fontAlgn="base">
              <a:buFont typeface="+mj-lt"/>
              <a:buAutoNum type="arabicPeriod"/>
            </a:pPr>
            <a:r>
              <a:rPr lang="en-US" sz="1000" b="0" i="0" u="none" strike="noStrike" dirty="0" err="1">
                <a:solidFill>
                  <a:srgbClr val="595959"/>
                </a:solidFill>
                <a:effectLst/>
                <a:latin typeface="Lato" panose="020F0502020204030203" pitchFamily="34" charset="0"/>
              </a:rPr>
              <a:t>cross_val_score</a:t>
            </a:r>
            <a:r>
              <a:rPr lang="en-US" sz="1000" b="0" i="0" u="none" strike="noStrike" dirty="0">
                <a:solidFill>
                  <a:srgbClr val="595959"/>
                </a:solidFill>
                <a:effectLst/>
                <a:latin typeface="Lato" panose="020F0502020204030203" pitchFamily="34" charset="0"/>
              </a:rPr>
              <a:t>: Shows cross-validation results to evaluate the model's robustness.</a:t>
            </a:r>
          </a:p>
          <a:p>
            <a:pPr marL="742950" lvl="1" indent="-285750" rtl="0" fontAlgn="base">
              <a:buFont typeface="+mj-lt"/>
              <a:buAutoNum type="arabicPeriod"/>
            </a:pPr>
            <a:r>
              <a:rPr lang="en-US" sz="1000" b="0" i="0" u="none" strike="noStrike" dirty="0" err="1">
                <a:solidFill>
                  <a:srgbClr val="595959"/>
                </a:solidFill>
                <a:effectLst/>
                <a:latin typeface="Lato" panose="020F0502020204030203" pitchFamily="34" charset="0"/>
              </a:rPr>
              <a:t>classification_report</a:t>
            </a:r>
            <a:r>
              <a:rPr lang="en-US" sz="1000" b="0" i="0" u="none" strike="noStrike" dirty="0">
                <a:solidFill>
                  <a:srgbClr val="595959"/>
                </a:solidFill>
                <a:effectLst/>
                <a:latin typeface="Lato" panose="020F0502020204030203" pitchFamily="34" charset="0"/>
              </a:rPr>
              <a:t>: Provides detailed performance metrics like precision, recall, and F1-score.</a:t>
            </a:r>
          </a:p>
          <a:p>
            <a:pPr rtl="0" fontAlgn="base">
              <a:buFont typeface="+mj-lt"/>
              <a:buAutoNum type="arabicPeriod"/>
            </a:pPr>
            <a:r>
              <a:rPr lang="en-US" sz="1000" b="0" i="0" u="none" strike="noStrike" dirty="0">
                <a:solidFill>
                  <a:srgbClr val="595959"/>
                </a:solidFill>
                <a:effectLst/>
                <a:latin typeface="Lato" panose="020F0502020204030203" pitchFamily="34" charset="0"/>
              </a:rPr>
              <a:t>Feature Importance</a:t>
            </a:r>
          </a:p>
          <a:p>
            <a:pPr marL="742950" lvl="1" indent="-285750" rtl="0" fontAlgn="base">
              <a:buFont typeface="+mj-lt"/>
              <a:buAutoNum type="arabicPeriod"/>
            </a:pPr>
            <a:r>
              <a:rPr lang="en-US" sz="1000" b="0" i="0" u="none" strike="noStrike" dirty="0">
                <a:solidFill>
                  <a:srgbClr val="595959"/>
                </a:solidFill>
                <a:effectLst/>
                <a:latin typeface="Lato" panose="020F0502020204030203" pitchFamily="34" charset="0"/>
              </a:rPr>
              <a:t>Logistic Regression: Coefficients and Odds Ratios: Shows the influence of each feature on the model's prediction, helping to interpret the impact of individual features.</a:t>
            </a:r>
          </a:p>
          <a:p>
            <a:pPr marL="742950" lvl="1" indent="-285750" rtl="0" fontAlgn="base">
              <a:buFont typeface="+mj-lt"/>
              <a:buAutoNum type="arabicPeriod"/>
            </a:pPr>
            <a:r>
              <a:rPr lang="en-US" sz="1000" b="0" i="0" u="none" strike="noStrike" dirty="0" err="1">
                <a:solidFill>
                  <a:srgbClr val="595959"/>
                </a:solidFill>
                <a:effectLst/>
                <a:latin typeface="Lato" panose="020F0502020204030203" pitchFamily="34" charset="0"/>
              </a:rPr>
              <a:t>RandomForest</a:t>
            </a:r>
            <a:r>
              <a:rPr lang="en-US" sz="1000" b="0" i="0" u="none" strike="noStrike" dirty="0">
                <a:solidFill>
                  <a:srgbClr val="595959"/>
                </a:solidFill>
                <a:effectLst/>
                <a:latin typeface="Lato" panose="020F0502020204030203" pitchFamily="34" charset="0"/>
              </a:rPr>
              <a:t>: Feature Importance: Displays the importance of each feature in the model, helping you understand which variables are most influential in predicting defaults.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Aft>
                <a:spcPts val="1000"/>
              </a:spcAft>
              <a:buFont typeface="+mj-lt"/>
              <a:buAutoNum type="arabicPeriod"/>
            </a:pPr>
            <a:r>
              <a:rPr lang="en-US" sz="2000" b="0" i="0" u="none" strike="noStrike" dirty="0">
                <a:solidFill>
                  <a:srgbClr val="595959"/>
                </a:solidFill>
                <a:effectLst/>
                <a:latin typeface="Lato" panose="020F0502020204030203" pitchFamily="34" charset="0"/>
              </a:rPr>
              <a:t>Data Cleaning: Check missing values</a:t>
            </a:r>
            <a:endParaRPr lang="en-US" sz="2000" b="0" i="0" u="none" strike="noStrike" dirty="0">
              <a:solidFill>
                <a:srgbClr val="1A9988"/>
              </a:solidFill>
              <a:effectLst/>
              <a:latin typeface="Lato" panose="020F0502020204030203" pitchFamily="34" charset="0"/>
            </a:endParaRPr>
          </a:p>
          <a:p>
            <a:pPr rtl="0" fontAlgn="base">
              <a:spcAft>
                <a:spcPts val="1000"/>
              </a:spcAft>
              <a:buFont typeface="+mj-lt"/>
              <a:buAutoNum type="arabicPeriod"/>
            </a:pPr>
            <a:r>
              <a:rPr lang="en-US" sz="2000" b="0" i="0" u="none" strike="noStrike" dirty="0">
                <a:solidFill>
                  <a:srgbClr val="595959"/>
                </a:solidFill>
                <a:effectLst/>
                <a:latin typeface="Lato" panose="020F0502020204030203" pitchFamily="34" charset="0"/>
              </a:rPr>
              <a:t>Feature Engineering: Created new features</a:t>
            </a:r>
            <a:endParaRPr lang="en-US" sz="2000" b="0" i="0" u="none" strike="noStrike" dirty="0">
              <a:solidFill>
                <a:srgbClr val="1A9988"/>
              </a:solidFill>
              <a:effectLst/>
              <a:latin typeface="Lato" panose="020F0502020204030203" pitchFamily="34" charset="0"/>
            </a:endParaRPr>
          </a:p>
          <a:p>
            <a:pPr marL="742950" lvl="1" indent="-285750" rtl="0" fontAlgn="base">
              <a:spcAft>
                <a:spcPts val="1000"/>
              </a:spcAft>
              <a:buFont typeface="+mj-lt"/>
              <a:buAutoNum type="arabicPeriod"/>
            </a:pPr>
            <a:r>
              <a:rPr lang="en-US" sz="2000" b="0" i="0" u="none" strike="noStrike" dirty="0">
                <a:solidFill>
                  <a:srgbClr val="595959"/>
                </a:solidFill>
                <a:effectLst/>
                <a:latin typeface="Lato" panose="020F0502020204030203" pitchFamily="34" charset="0"/>
              </a:rPr>
              <a:t>Late Payments = Sum of Repayment Status</a:t>
            </a:r>
            <a:endParaRPr lang="en-US" sz="2000" b="0" i="0" u="none" strike="noStrike" dirty="0">
              <a:solidFill>
                <a:srgbClr val="1A9988"/>
              </a:solidFill>
              <a:effectLst/>
              <a:latin typeface="Lato" panose="020F0502020204030203" pitchFamily="34" charset="0"/>
            </a:endParaRPr>
          </a:p>
          <a:p>
            <a:pPr marL="742950" lvl="1" indent="-285750" rtl="0" fontAlgn="base">
              <a:spcAft>
                <a:spcPts val="1000"/>
              </a:spcAft>
              <a:buFont typeface="+mj-lt"/>
              <a:buAutoNum type="arabicPeriod"/>
            </a:pPr>
            <a:r>
              <a:rPr lang="en-US" sz="2000" b="0" i="0" u="none" strike="noStrike" dirty="0">
                <a:solidFill>
                  <a:srgbClr val="595959"/>
                </a:solidFill>
                <a:effectLst/>
                <a:latin typeface="Lato" panose="020F0502020204030203" pitchFamily="34" charset="0"/>
              </a:rPr>
              <a:t>Credit Utilization = Latest Bill Statement Amount / Limit Balance</a:t>
            </a:r>
            <a:endParaRPr lang="en-US" sz="2000" b="0" i="0" u="none" strike="noStrike" dirty="0">
              <a:solidFill>
                <a:srgbClr val="1A9988"/>
              </a:solidFill>
              <a:effectLst/>
              <a:latin typeface="Lato" panose="020F0502020204030203" pitchFamily="34" charset="0"/>
            </a:endParaRPr>
          </a:p>
          <a:p>
            <a:pPr rtl="0" fontAlgn="base">
              <a:spcAft>
                <a:spcPts val="1000"/>
              </a:spcAft>
              <a:buFont typeface="+mj-lt"/>
              <a:buAutoNum type="arabicPeriod"/>
            </a:pPr>
            <a:r>
              <a:rPr lang="en-US" sz="2000" b="0" i="0" u="none" strike="noStrike" dirty="0">
                <a:solidFill>
                  <a:srgbClr val="595959"/>
                </a:solidFill>
                <a:effectLst/>
                <a:latin typeface="Lato" panose="020F0502020204030203" pitchFamily="34" charset="0"/>
              </a:rPr>
              <a:t>Data Preprocessing: </a:t>
            </a:r>
            <a:endParaRPr lang="en-US" sz="2000" b="0" i="0" u="none" strike="noStrike" dirty="0">
              <a:solidFill>
                <a:srgbClr val="1A9988"/>
              </a:solidFill>
              <a:effectLst/>
              <a:latin typeface="Lato" panose="020F0502020204030203" pitchFamily="34" charset="0"/>
            </a:endParaRPr>
          </a:p>
          <a:p>
            <a:pPr marL="742950" lvl="1" indent="-285750" rtl="0" fontAlgn="base">
              <a:spcAft>
                <a:spcPts val="1000"/>
              </a:spcAft>
              <a:buFont typeface="+mj-lt"/>
              <a:buAutoNum type="arabicPeriod"/>
            </a:pPr>
            <a:r>
              <a:rPr lang="en-US" sz="2000" b="0" i="0" u="none" strike="noStrike" dirty="0">
                <a:solidFill>
                  <a:srgbClr val="595959"/>
                </a:solidFill>
                <a:effectLst/>
                <a:latin typeface="Lato" panose="020F0502020204030203" pitchFamily="34" charset="0"/>
              </a:rPr>
              <a:t>Dropped  features</a:t>
            </a:r>
            <a:endParaRPr lang="en-US" sz="2000" b="0" i="0" u="none" strike="noStrike" dirty="0">
              <a:solidFill>
                <a:srgbClr val="1A9988"/>
              </a:solidFill>
              <a:effectLst/>
              <a:latin typeface="Lato" panose="020F0502020204030203" pitchFamily="34" charset="0"/>
            </a:endParaRPr>
          </a:p>
          <a:p>
            <a:pPr marL="742950" lvl="1" indent="-285750" rtl="0" fontAlgn="base">
              <a:spcAft>
                <a:spcPts val="1000"/>
              </a:spcAft>
              <a:buFont typeface="+mj-lt"/>
              <a:buAutoNum type="arabicPeriod"/>
            </a:pPr>
            <a:r>
              <a:rPr lang="en-US" sz="2000" b="0" i="0" u="none" strike="noStrike" dirty="0">
                <a:solidFill>
                  <a:srgbClr val="595959"/>
                </a:solidFill>
                <a:effectLst/>
                <a:latin typeface="Lato" panose="020F0502020204030203" pitchFamily="34" charset="0"/>
              </a:rPr>
              <a:t>Scaled the data: </a:t>
            </a:r>
            <a:r>
              <a:rPr lang="en-US" sz="2000" b="0" i="0" u="none" strike="noStrike" dirty="0" err="1">
                <a:solidFill>
                  <a:srgbClr val="595959"/>
                </a:solidFill>
                <a:effectLst/>
                <a:latin typeface="Lato" panose="020F0502020204030203" pitchFamily="34" charset="0"/>
              </a:rPr>
              <a:t>StandardScaler</a:t>
            </a:r>
            <a:endParaRPr lang="en-US" sz="2000" b="0" i="0" u="none" strike="noStrike" dirty="0">
              <a:solidFill>
                <a:srgbClr val="1A9988"/>
              </a:solidFill>
              <a:effectLst/>
              <a:latin typeface="Lato" panose="020F0502020204030203" pitchFamily="34" charset="0"/>
            </a:endParaRPr>
          </a:p>
          <a:p>
            <a:pPr marL="742950" lvl="1" indent="-285750" rtl="0" fontAlgn="base">
              <a:spcAft>
                <a:spcPts val="1000"/>
              </a:spcAft>
              <a:buFont typeface="+mj-lt"/>
              <a:buAutoNum type="arabicPeriod"/>
            </a:pPr>
            <a:r>
              <a:rPr lang="en-US" sz="2000" b="0" i="0" u="none" strike="noStrike" dirty="0">
                <a:solidFill>
                  <a:srgbClr val="595959"/>
                </a:solidFill>
                <a:effectLst/>
                <a:latin typeface="Lato" panose="020F0502020204030203" pitchFamily="34" charset="0"/>
              </a:rPr>
              <a:t>Encoded the target variable: </a:t>
            </a:r>
            <a:r>
              <a:rPr lang="en-US" sz="2000" b="0" i="0" u="none" strike="noStrike" dirty="0" err="1">
                <a:solidFill>
                  <a:srgbClr val="595959"/>
                </a:solidFill>
                <a:effectLst/>
                <a:latin typeface="Lato" panose="020F0502020204030203" pitchFamily="34" charset="0"/>
              </a:rPr>
              <a:t>LabelEncoder</a:t>
            </a:r>
            <a:endParaRPr lang="en-US" sz="2000" b="0" i="0" u="none" strike="noStrike" dirty="0">
              <a:solidFill>
                <a:srgbClr val="1A9988"/>
              </a:solidFill>
              <a:effectLst/>
              <a:latin typeface="Lato" panose="020F0502020204030203" pitchFamily="34" charset="0"/>
            </a:endParaRPr>
          </a:p>
          <a:p>
            <a:pPr rtl="0" fontAlgn="base">
              <a:spcAft>
                <a:spcPts val="1000"/>
              </a:spcAft>
              <a:buFont typeface="+mj-lt"/>
              <a:buAutoNum type="arabicPeriod"/>
            </a:pPr>
            <a:r>
              <a:rPr lang="en-US" sz="2000" b="0" i="0" u="none" strike="noStrike" dirty="0">
                <a:solidFill>
                  <a:srgbClr val="595959"/>
                </a:solidFill>
                <a:effectLst/>
                <a:latin typeface="Lato" panose="020F0502020204030203" pitchFamily="34" charset="0"/>
              </a:rPr>
              <a:t>Data Splitting: 75% Training, 25% Testing</a:t>
            </a:r>
            <a:endParaRPr lang="en-US" sz="2000" b="0" i="0" u="none" strike="noStrike" dirty="0">
              <a:solidFill>
                <a:srgbClr val="1A9988"/>
              </a:solidFill>
              <a:effectLst/>
              <a:latin typeface="Lato" panose="020F0502020204030203" pitchFamily="34"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is a powerful hyperparameter optimization framework that offers several key advantages over manual tuning or other optimization methods. </a:t>
            </a:r>
            <a:endParaRPr lang="en-US" b="0" dirty="0">
              <a:effectLst/>
            </a:endParaRPr>
          </a:p>
          <a:p>
            <a:pPr rtl="0">
              <a:spcBef>
                <a:spcPts val="1200"/>
              </a:spcBef>
              <a:spcAft>
                <a:spcPts val="1200"/>
              </a:spcAft>
            </a:pPr>
            <a:r>
              <a:rPr lang="en-US" sz="1000" b="0" i="0" u="none" strike="noStrike" dirty="0">
                <a:solidFill>
                  <a:srgbClr val="595959"/>
                </a:solidFill>
                <a:effectLst/>
                <a:latin typeface="Lato" panose="020F0502020204030203" pitchFamily="34" charset="0"/>
              </a:rPr>
              <a:t>1. Automation of Hyperparameter Tuning:</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Saves Time and Effort: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automates the tedious process of searching for optimal hyperparameters, freeing you from manual experimentation.   </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Systematic Search: It conducts a systematic search of the hyperparameter space, ensuring that you explore a wide range of possibilities.</a:t>
            </a:r>
          </a:p>
          <a:p>
            <a:pPr rtl="0">
              <a:spcBef>
                <a:spcPts val="1200"/>
              </a:spcBef>
              <a:spcAft>
                <a:spcPts val="1200"/>
              </a:spcAft>
            </a:pPr>
            <a:r>
              <a:rPr lang="en-US" sz="1000" b="0" i="0" u="none" strike="noStrike" dirty="0">
                <a:solidFill>
                  <a:srgbClr val="595959"/>
                </a:solidFill>
                <a:effectLst/>
                <a:latin typeface="Lato" panose="020F0502020204030203" pitchFamily="34" charset="0"/>
              </a:rPr>
              <a:t>2. Efficient Optimization Algorithms:</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Tree-structured </a:t>
            </a:r>
            <a:r>
              <a:rPr lang="en-US" sz="1000" b="0" i="0" u="none" strike="noStrike" dirty="0" err="1">
                <a:solidFill>
                  <a:srgbClr val="595959"/>
                </a:solidFill>
                <a:effectLst/>
                <a:latin typeface="Lato" panose="020F0502020204030203" pitchFamily="34" charset="0"/>
              </a:rPr>
              <a:t>Parzen</a:t>
            </a:r>
            <a:r>
              <a:rPr lang="en-US" sz="1000" b="0" i="0" u="none" strike="noStrike" dirty="0">
                <a:solidFill>
                  <a:srgbClr val="595959"/>
                </a:solidFill>
                <a:effectLst/>
                <a:latin typeface="Lato" panose="020F0502020204030203" pitchFamily="34" charset="0"/>
              </a:rPr>
              <a:t> Estimator (TPE): </a:t>
            </a:r>
            <a:r>
              <a:rPr lang="en-US" sz="1000" b="0" i="0" u="none" strike="noStrike" dirty="0" err="1">
                <a:solidFill>
                  <a:srgbClr val="595959"/>
                </a:solidFill>
                <a:effectLst/>
                <a:latin typeface="Lato" panose="020F0502020204030203" pitchFamily="34" charset="0"/>
              </a:rPr>
              <a:t>Optuna's</a:t>
            </a:r>
            <a:r>
              <a:rPr lang="en-US" sz="1000" b="0" i="0" u="none" strike="noStrike" dirty="0">
                <a:solidFill>
                  <a:srgbClr val="595959"/>
                </a:solidFill>
                <a:effectLst/>
                <a:latin typeface="Lato" panose="020F0502020204030203" pitchFamily="34" charset="0"/>
              </a:rPr>
              <a:t> default algorithm, TPE, is a Bayesian optimization algorithm that efficiently explores the search space by modeling the probability distribution of promising hyperparameters.</a:t>
            </a:r>
          </a:p>
          <a:p>
            <a:pPr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Conditional Search Spaces: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can handle conditional search spaces, where the choice of one hyperparameter can depend on the value of another.   </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Pruning: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supports pruning, which stops unpromising trials early, saving computational resources.   </a:t>
            </a:r>
          </a:p>
          <a:p>
            <a:pPr rtl="0">
              <a:spcBef>
                <a:spcPts val="1200"/>
              </a:spcBef>
              <a:spcAft>
                <a:spcPts val="1200"/>
              </a:spcAft>
            </a:pPr>
            <a:r>
              <a:rPr lang="en-US" sz="1000" b="0" i="0" u="none" strike="noStrike" dirty="0">
                <a:solidFill>
                  <a:srgbClr val="595959"/>
                </a:solidFill>
                <a:effectLst/>
                <a:latin typeface="Lato" panose="020F0502020204030203" pitchFamily="34" charset="0"/>
              </a:rPr>
              <a:t>3. Flexibility and Extensibility:</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Framework Agnostic: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can be used with any machine learning framework, including scikit-learn, TensorFlow, </a:t>
            </a:r>
            <a:r>
              <a:rPr lang="en-US" sz="1000" b="0" i="0" u="none" strike="noStrike" dirty="0" err="1">
                <a:solidFill>
                  <a:srgbClr val="595959"/>
                </a:solidFill>
                <a:effectLst/>
                <a:latin typeface="Lato" panose="020F0502020204030203" pitchFamily="34" charset="0"/>
              </a:rPr>
              <a:t>PyTorch</a:t>
            </a:r>
            <a:r>
              <a:rPr lang="en-US" sz="1000" b="0" i="0" u="none" strike="noStrike" dirty="0">
                <a:solidFill>
                  <a:srgbClr val="595959"/>
                </a:solidFill>
                <a:effectLst/>
                <a:latin typeface="Lato" panose="020F0502020204030203" pitchFamily="34" charset="0"/>
              </a:rPr>
              <a:t>, </a:t>
            </a:r>
            <a:r>
              <a:rPr lang="en-US" sz="1000" b="0" i="0" u="none" strike="noStrike" dirty="0" err="1">
                <a:solidFill>
                  <a:srgbClr val="595959"/>
                </a:solidFill>
                <a:effectLst/>
                <a:latin typeface="Lato" panose="020F0502020204030203" pitchFamily="34" charset="0"/>
              </a:rPr>
              <a:t>XGBoost</a:t>
            </a:r>
            <a:r>
              <a:rPr lang="en-US" sz="1000" b="0" i="0" u="none" strike="noStrike" dirty="0">
                <a:solidFill>
                  <a:srgbClr val="595959"/>
                </a:solidFill>
                <a:effectLst/>
                <a:latin typeface="Lato" panose="020F0502020204030203" pitchFamily="34" charset="0"/>
              </a:rPr>
              <a:t>, and more.   </a:t>
            </a:r>
          </a:p>
          <a:p>
            <a:pPr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User-Defined Objectives: You can define your own objective functions to optimize any metric, not just accuracy or loss.   </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Distributed Optimization: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supports distributed optimization, allowing you to run trials on multiple machines or clusters.   </a:t>
            </a:r>
          </a:p>
          <a:p>
            <a:pPr rtl="0">
              <a:spcBef>
                <a:spcPts val="1200"/>
              </a:spcBef>
              <a:spcAft>
                <a:spcPts val="1200"/>
              </a:spcAft>
            </a:pPr>
            <a:r>
              <a:rPr lang="en-US" sz="1000" b="0" i="0" u="none" strike="noStrike" dirty="0">
                <a:solidFill>
                  <a:srgbClr val="595959"/>
                </a:solidFill>
                <a:effectLst/>
                <a:latin typeface="Lato" panose="020F0502020204030203" pitchFamily="34" charset="0"/>
              </a:rPr>
              <a:t>4. Visualization and Analysis:</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Visualization Tools: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provides built-in visualization tools to help you analyze the optimization process, such as:</a:t>
            </a:r>
          </a:p>
          <a:p>
            <a:pPr marL="742950" lvl="1" indent="-285750"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Hyperparameter importance plots</a:t>
            </a:r>
          </a:p>
          <a:p>
            <a:pPr marL="742950" lvl="1" indent="-285750"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Optimization history plots</a:t>
            </a:r>
          </a:p>
          <a:p>
            <a:pPr marL="742950" lvl="1" indent="-285750"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Parallel coordinate plots</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Study Management: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allows you to save and load optimization studies, making it easy to track and compare results.</a:t>
            </a:r>
          </a:p>
          <a:p>
            <a:pPr rtl="0">
              <a:spcBef>
                <a:spcPts val="1200"/>
              </a:spcBef>
              <a:spcAft>
                <a:spcPts val="1200"/>
              </a:spcAft>
            </a:pPr>
            <a:r>
              <a:rPr lang="en-US" sz="1000" b="0" i="0" u="none" strike="noStrike" dirty="0">
                <a:solidFill>
                  <a:srgbClr val="595959"/>
                </a:solidFill>
                <a:effectLst/>
                <a:latin typeface="Lato" panose="020F0502020204030203" pitchFamily="34" charset="0"/>
              </a:rPr>
              <a:t>5. Community and Support:</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Active Community: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has a growing and active community, providing support and resources.</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Well-Documented: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is well-documented, making it easy to learn and use.</a:t>
            </a:r>
          </a:p>
          <a:p>
            <a:pPr rtl="0">
              <a:spcBef>
                <a:spcPts val="1200"/>
              </a:spcBef>
              <a:spcAft>
                <a:spcPts val="1200"/>
              </a:spcAft>
            </a:pPr>
            <a:r>
              <a:rPr lang="en-US" sz="1000" b="0" i="0" u="none" strike="noStrike" dirty="0">
                <a:solidFill>
                  <a:srgbClr val="595959"/>
                </a:solidFill>
                <a:effectLst/>
                <a:latin typeface="Lato" panose="020F0502020204030203" pitchFamily="34" charset="0"/>
              </a:rPr>
              <a:t>When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is Particularly Useful:</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Complex Models: When working with complex models that have many hyperparameters.   </a:t>
            </a:r>
          </a:p>
          <a:p>
            <a:pPr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Time-Consuming Training: When training models is computationally expensive.</a:t>
            </a:r>
          </a:p>
          <a:p>
            <a:pPr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Limited Resources: When you have limited computational resources and need to optimize efficiently.   </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High-Performance Requirements: When you need to achieve the best possible performance from your model.</a:t>
            </a:r>
          </a:p>
          <a:p>
            <a:pPr rtl="0">
              <a:spcBef>
                <a:spcPts val="1200"/>
              </a:spcBef>
              <a:spcAft>
                <a:spcPts val="1200"/>
              </a:spcAft>
            </a:pPr>
            <a:r>
              <a:rPr lang="en-US" sz="1000" b="0" i="0" u="none" strike="noStrike" dirty="0">
                <a:solidFill>
                  <a:srgbClr val="595959"/>
                </a:solidFill>
                <a:effectLst/>
                <a:latin typeface="Lato" panose="020F0502020204030203" pitchFamily="34" charset="0"/>
              </a:rPr>
              <a:t>In summary: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is a valuable tool for anyone who wants to automate and optimize the hyperparameter tuning process. Its efficient algorithms, flexibility, and visualization capabilities make it a powerful choice for machine learning practitioners.</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873CB-40A5-8BF7-0317-DDE320E4F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11AC59-7404-9490-BE7B-5EC02F702C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91074-50C4-9942-63FB-D203D253D74C}"/>
              </a:ext>
            </a:extLst>
          </p:cNvPr>
          <p:cNvSpPr>
            <a:spLocks noGrp="1"/>
          </p:cNvSpPr>
          <p:nvPr>
            <p:ph type="body" idx="1"/>
          </p:nvPr>
        </p:nvSpPr>
        <p:spPr/>
        <p:txBody>
          <a:bodyPr/>
          <a:lstStyle/>
          <a:p>
            <a:pPr rtl="0">
              <a:spcBef>
                <a:spcPts val="1200"/>
              </a:spcBef>
              <a:spcAft>
                <a:spcPts val="1200"/>
              </a:spcAft>
            </a:pP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is a powerful hyperparameter optimization framework that offers several key advantages over manual tuning or other optimization methods. </a:t>
            </a:r>
            <a:endParaRPr lang="en-US" b="0" dirty="0">
              <a:effectLst/>
            </a:endParaRPr>
          </a:p>
          <a:p>
            <a:pPr rtl="0">
              <a:spcBef>
                <a:spcPts val="1200"/>
              </a:spcBef>
              <a:spcAft>
                <a:spcPts val="1200"/>
              </a:spcAft>
            </a:pPr>
            <a:r>
              <a:rPr lang="en-US" sz="1000" b="0" i="0" u="none" strike="noStrike" dirty="0">
                <a:solidFill>
                  <a:srgbClr val="595959"/>
                </a:solidFill>
                <a:effectLst/>
                <a:latin typeface="Lato" panose="020F0502020204030203" pitchFamily="34" charset="0"/>
              </a:rPr>
              <a:t>1. Automation of Hyperparameter Tuning:</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Saves Time and Effort: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automates the tedious process of searching for optimal hyperparameters, freeing you from manual experimentation.   </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Systematic Search: It conducts a systematic search of the hyperparameter space, ensuring that you explore a wide range of possibilities.</a:t>
            </a:r>
          </a:p>
          <a:p>
            <a:pPr rtl="0">
              <a:spcBef>
                <a:spcPts val="1200"/>
              </a:spcBef>
              <a:spcAft>
                <a:spcPts val="1200"/>
              </a:spcAft>
            </a:pPr>
            <a:r>
              <a:rPr lang="en-US" sz="1000" b="0" i="0" u="none" strike="noStrike" dirty="0">
                <a:solidFill>
                  <a:srgbClr val="595959"/>
                </a:solidFill>
                <a:effectLst/>
                <a:latin typeface="Lato" panose="020F0502020204030203" pitchFamily="34" charset="0"/>
              </a:rPr>
              <a:t>2. Efficient Optimization Algorithms:</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Tree-structured </a:t>
            </a:r>
            <a:r>
              <a:rPr lang="en-US" sz="1000" b="0" i="0" u="none" strike="noStrike" dirty="0" err="1">
                <a:solidFill>
                  <a:srgbClr val="595959"/>
                </a:solidFill>
                <a:effectLst/>
                <a:latin typeface="Lato" panose="020F0502020204030203" pitchFamily="34" charset="0"/>
              </a:rPr>
              <a:t>Parzen</a:t>
            </a:r>
            <a:r>
              <a:rPr lang="en-US" sz="1000" b="0" i="0" u="none" strike="noStrike" dirty="0">
                <a:solidFill>
                  <a:srgbClr val="595959"/>
                </a:solidFill>
                <a:effectLst/>
                <a:latin typeface="Lato" panose="020F0502020204030203" pitchFamily="34" charset="0"/>
              </a:rPr>
              <a:t> Estimator (TPE): </a:t>
            </a:r>
            <a:r>
              <a:rPr lang="en-US" sz="1000" b="0" i="0" u="none" strike="noStrike" dirty="0" err="1">
                <a:solidFill>
                  <a:srgbClr val="595959"/>
                </a:solidFill>
                <a:effectLst/>
                <a:latin typeface="Lato" panose="020F0502020204030203" pitchFamily="34" charset="0"/>
              </a:rPr>
              <a:t>Optuna's</a:t>
            </a:r>
            <a:r>
              <a:rPr lang="en-US" sz="1000" b="0" i="0" u="none" strike="noStrike" dirty="0">
                <a:solidFill>
                  <a:srgbClr val="595959"/>
                </a:solidFill>
                <a:effectLst/>
                <a:latin typeface="Lato" panose="020F0502020204030203" pitchFamily="34" charset="0"/>
              </a:rPr>
              <a:t> default algorithm, TPE, is a Bayesian optimization algorithm that efficiently explores the search space by modeling the probability distribution of promising hyperparameters.</a:t>
            </a:r>
          </a:p>
          <a:p>
            <a:pPr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Conditional Search Spaces: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can handle conditional search spaces, where the choice of one hyperparameter can depend on the value of another.   </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Pruning: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supports pruning, which stops unpromising trials early, saving computational resources.   </a:t>
            </a:r>
          </a:p>
          <a:p>
            <a:pPr rtl="0">
              <a:spcBef>
                <a:spcPts val="1200"/>
              </a:spcBef>
              <a:spcAft>
                <a:spcPts val="1200"/>
              </a:spcAft>
            </a:pPr>
            <a:r>
              <a:rPr lang="en-US" sz="1000" b="0" i="0" u="none" strike="noStrike" dirty="0">
                <a:solidFill>
                  <a:srgbClr val="595959"/>
                </a:solidFill>
                <a:effectLst/>
                <a:latin typeface="Lato" panose="020F0502020204030203" pitchFamily="34" charset="0"/>
              </a:rPr>
              <a:t>3. Flexibility and Extensibility:</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Framework Agnostic: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can be used with any machine learning framework, including scikit-learn, TensorFlow, </a:t>
            </a:r>
            <a:r>
              <a:rPr lang="en-US" sz="1000" b="0" i="0" u="none" strike="noStrike" dirty="0" err="1">
                <a:solidFill>
                  <a:srgbClr val="595959"/>
                </a:solidFill>
                <a:effectLst/>
                <a:latin typeface="Lato" panose="020F0502020204030203" pitchFamily="34" charset="0"/>
              </a:rPr>
              <a:t>PyTorch</a:t>
            </a:r>
            <a:r>
              <a:rPr lang="en-US" sz="1000" b="0" i="0" u="none" strike="noStrike" dirty="0">
                <a:solidFill>
                  <a:srgbClr val="595959"/>
                </a:solidFill>
                <a:effectLst/>
                <a:latin typeface="Lato" panose="020F0502020204030203" pitchFamily="34" charset="0"/>
              </a:rPr>
              <a:t>, </a:t>
            </a:r>
            <a:r>
              <a:rPr lang="en-US" sz="1000" b="0" i="0" u="none" strike="noStrike" dirty="0" err="1">
                <a:solidFill>
                  <a:srgbClr val="595959"/>
                </a:solidFill>
                <a:effectLst/>
                <a:latin typeface="Lato" panose="020F0502020204030203" pitchFamily="34" charset="0"/>
              </a:rPr>
              <a:t>XGBoost</a:t>
            </a:r>
            <a:r>
              <a:rPr lang="en-US" sz="1000" b="0" i="0" u="none" strike="noStrike" dirty="0">
                <a:solidFill>
                  <a:srgbClr val="595959"/>
                </a:solidFill>
                <a:effectLst/>
                <a:latin typeface="Lato" panose="020F0502020204030203" pitchFamily="34" charset="0"/>
              </a:rPr>
              <a:t>, and more.   </a:t>
            </a:r>
          </a:p>
          <a:p>
            <a:pPr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User-Defined Objectives: You can define your own objective functions to optimize any metric, not just accuracy or loss.   </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Distributed Optimization: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supports distributed optimization, allowing you to run trials on multiple machines or clusters.   </a:t>
            </a:r>
          </a:p>
          <a:p>
            <a:pPr rtl="0">
              <a:spcBef>
                <a:spcPts val="1200"/>
              </a:spcBef>
              <a:spcAft>
                <a:spcPts val="1200"/>
              </a:spcAft>
            </a:pPr>
            <a:r>
              <a:rPr lang="en-US" sz="1000" b="0" i="0" u="none" strike="noStrike" dirty="0">
                <a:solidFill>
                  <a:srgbClr val="595959"/>
                </a:solidFill>
                <a:effectLst/>
                <a:latin typeface="Lato" panose="020F0502020204030203" pitchFamily="34" charset="0"/>
              </a:rPr>
              <a:t>4. Visualization and Analysis:</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Visualization Tools: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provides built-in visualization tools to help you analyze the optimization process, such as:</a:t>
            </a:r>
          </a:p>
          <a:p>
            <a:pPr marL="742950" lvl="1" indent="-285750"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Hyperparameter importance plots</a:t>
            </a:r>
          </a:p>
          <a:p>
            <a:pPr marL="742950" lvl="1" indent="-285750"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Optimization history plots</a:t>
            </a:r>
          </a:p>
          <a:p>
            <a:pPr marL="742950" lvl="1" indent="-285750"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Parallel coordinate plots</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Study Management: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allows you to save and load optimization studies, making it easy to track and compare results.</a:t>
            </a:r>
          </a:p>
          <a:p>
            <a:pPr rtl="0">
              <a:spcBef>
                <a:spcPts val="1200"/>
              </a:spcBef>
              <a:spcAft>
                <a:spcPts val="1200"/>
              </a:spcAft>
            </a:pPr>
            <a:r>
              <a:rPr lang="en-US" sz="1000" b="0" i="0" u="none" strike="noStrike" dirty="0">
                <a:solidFill>
                  <a:srgbClr val="595959"/>
                </a:solidFill>
                <a:effectLst/>
                <a:latin typeface="Lato" panose="020F0502020204030203" pitchFamily="34" charset="0"/>
              </a:rPr>
              <a:t>5. Community and Support:</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Active Community: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has a growing and active community, providing support and resources.</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Well-Documented: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is well-documented, making it easy to learn and use.</a:t>
            </a:r>
          </a:p>
          <a:p>
            <a:pPr rtl="0">
              <a:spcBef>
                <a:spcPts val="1200"/>
              </a:spcBef>
              <a:spcAft>
                <a:spcPts val="1200"/>
              </a:spcAft>
            </a:pPr>
            <a:r>
              <a:rPr lang="en-US" sz="1000" b="0" i="0" u="none" strike="noStrike" dirty="0">
                <a:solidFill>
                  <a:srgbClr val="595959"/>
                </a:solidFill>
                <a:effectLst/>
                <a:latin typeface="Lato" panose="020F0502020204030203" pitchFamily="34" charset="0"/>
              </a:rPr>
              <a:t>When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is Particularly Useful:</a:t>
            </a:r>
            <a:endParaRPr lang="en-US" b="0" dirty="0">
              <a:effectLst/>
            </a:endParaRPr>
          </a:p>
          <a:p>
            <a:pPr rtl="0" fontAlgn="base">
              <a:spcBef>
                <a:spcPts val="1200"/>
              </a:spcBef>
              <a:buFont typeface="Arial" panose="020B0604020202020204" pitchFamily="34" charset="0"/>
              <a:buChar char="•"/>
            </a:pPr>
            <a:r>
              <a:rPr lang="en-US" sz="1000" b="0" i="0" u="none" strike="noStrike" dirty="0">
                <a:solidFill>
                  <a:srgbClr val="595959"/>
                </a:solidFill>
                <a:effectLst/>
                <a:latin typeface="Lato" panose="020F0502020204030203" pitchFamily="34" charset="0"/>
              </a:rPr>
              <a:t>Complex Models: When working with complex models that have many hyperparameters.   </a:t>
            </a:r>
          </a:p>
          <a:p>
            <a:pPr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Time-Consuming Training: When training models is computationally expensive.</a:t>
            </a:r>
          </a:p>
          <a:p>
            <a:pPr rtl="0" fontAlgn="base">
              <a:buFont typeface="Arial" panose="020B0604020202020204" pitchFamily="34" charset="0"/>
              <a:buChar char="•"/>
            </a:pPr>
            <a:r>
              <a:rPr lang="en-US" sz="1000" b="0" i="0" u="none" strike="noStrike" dirty="0">
                <a:solidFill>
                  <a:srgbClr val="595959"/>
                </a:solidFill>
                <a:effectLst/>
                <a:latin typeface="Lato" panose="020F0502020204030203" pitchFamily="34" charset="0"/>
              </a:rPr>
              <a:t>Limited Resources: When you have limited computational resources and need to optimize efficiently.   </a:t>
            </a:r>
          </a:p>
          <a:p>
            <a:pPr rtl="0" fontAlgn="base">
              <a:spcAft>
                <a:spcPts val="1200"/>
              </a:spcAft>
              <a:buFont typeface="Arial" panose="020B0604020202020204" pitchFamily="34" charset="0"/>
              <a:buChar char="•"/>
            </a:pPr>
            <a:r>
              <a:rPr lang="en-US" sz="1000" b="0" i="0" u="none" strike="noStrike" dirty="0">
                <a:solidFill>
                  <a:srgbClr val="595959"/>
                </a:solidFill>
                <a:effectLst/>
                <a:latin typeface="Lato" panose="020F0502020204030203" pitchFamily="34" charset="0"/>
              </a:rPr>
              <a:t>High-Performance Requirements: When you need to achieve the best possible performance from your model.</a:t>
            </a:r>
          </a:p>
          <a:p>
            <a:pPr rtl="0">
              <a:spcBef>
                <a:spcPts val="1200"/>
              </a:spcBef>
              <a:spcAft>
                <a:spcPts val="1200"/>
              </a:spcAft>
            </a:pPr>
            <a:r>
              <a:rPr lang="en-US" sz="1000" b="0" i="0" u="none" strike="noStrike" dirty="0">
                <a:solidFill>
                  <a:srgbClr val="595959"/>
                </a:solidFill>
                <a:effectLst/>
                <a:latin typeface="Lato" panose="020F0502020204030203" pitchFamily="34" charset="0"/>
              </a:rPr>
              <a:t>In summary: </a:t>
            </a:r>
            <a:r>
              <a:rPr lang="en-US" sz="1000" b="0" i="0" u="none" strike="noStrike" dirty="0" err="1">
                <a:solidFill>
                  <a:srgbClr val="595959"/>
                </a:solidFill>
                <a:effectLst/>
                <a:latin typeface="Lato" panose="020F0502020204030203" pitchFamily="34" charset="0"/>
              </a:rPr>
              <a:t>Optuna</a:t>
            </a:r>
            <a:r>
              <a:rPr lang="en-US" sz="1000" b="0" i="0" u="none" strike="noStrike" dirty="0">
                <a:solidFill>
                  <a:srgbClr val="595959"/>
                </a:solidFill>
                <a:effectLst/>
                <a:latin typeface="Lato" panose="020F0502020204030203" pitchFamily="34" charset="0"/>
              </a:rPr>
              <a:t> is a valuable tool for anyone who wants to automate and optimize the hyperparameter tuning process. Its efficient algorithms, flexibility, and visualization capabilities make it a powerful choice for machine learning practitioners.</a:t>
            </a:r>
            <a:endParaRPr lang="en-US" b="0" dirty="0">
              <a:effectLst/>
            </a:endParaRPr>
          </a:p>
          <a:p>
            <a:br>
              <a:rPr lang="en-US" dirty="0"/>
            </a:br>
            <a:endParaRPr lang="en-US" dirty="0"/>
          </a:p>
        </p:txBody>
      </p:sp>
      <p:sp>
        <p:nvSpPr>
          <p:cNvPr id="4" name="Slide Number Placeholder 3">
            <a:extLst>
              <a:ext uri="{FF2B5EF4-FFF2-40B4-BE49-F238E27FC236}">
                <a16:creationId xmlns:a16="http://schemas.microsoft.com/office/drawing/2014/main" id="{1155EE15-430F-A648-5AD7-A33A41A8F54A}"/>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742237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037924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1506617"/>
            <a:ext cx="4536519" cy="566976"/>
          </a:xfrm>
          <a:prstGeom prst="rect">
            <a:avLst/>
          </a:prstGeom>
          <a:noFill/>
          <a:ln/>
        </p:spPr>
        <p:txBody>
          <a:bodyPr wrap="none" lIns="0" tIns="0" rIns="0" bIns="0" rtlCol="0" anchor="t"/>
          <a:lstStyle/>
          <a:p>
            <a:pPr marL="0" indent="0">
              <a:lnSpc>
                <a:spcPts val="4450"/>
              </a:lnSpc>
              <a:buNone/>
            </a:pPr>
            <a:r>
              <a:rPr lang="en-US" sz="3400" dirty="0">
                <a:solidFill>
                  <a:srgbClr val="F2E782"/>
                </a:solidFill>
                <a:latin typeface="Prata" pitchFamily="34" charset="0"/>
                <a:ea typeface="Prata" pitchFamily="34" charset="-122"/>
                <a:cs typeface="Prata" pitchFamily="34" charset="-120"/>
              </a:rPr>
              <a:t>Best Card</a:t>
            </a:r>
            <a:endParaRPr lang="en-US" sz="3400" dirty="0"/>
          </a:p>
        </p:txBody>
      </p:sp>
      <p:sp>
        <p:nvSpPr>
          <p:cNvPr id="4" name="Text 1"/>
          <p:cNvSpPr/>
          <p:nvPr/>
        </p:nvSpPr>
        <p:spPr>
          <a:xfrm>
            <a:off x="793790" y="2470308"/>
            <a:ext cx="7556421" cy="1814513"/>
          </a:xfrm>
          <a:prstGeom prst="rect">
            <a:avLst/>
          </a:prstGeom>
          <a:noFill/>
          <a:ln/>
        </p:spPr>
        <p:txBody>
          <a:bodyPr wrap="square" lIns="0" tIns="0" rIns="0" bIns="0" rtlCol="0" anchor="t"/>
          <a:lstStyle/>
          <a:p>
            <a:pPr marL="0" indent="0">
              <a:lnSpc>
                <a:spcPts val="4450"/>
              </a:lnSpc>
              <a:buNone/>
            </a:pPr>
            <a:r>
              <a:rPr lang="en-US" sz="3600" dirty="0">
                <a:solidFill>
                  <a:srgbClr val="F2E782"/>
                </a:solidFill>
                <a:latin typeface="Prata" pitchFamily="34" charset="0"/>
                <a:ea typeface="Prata" pitchFamily="34" charset="-122"/>
                <a:cs typeface="Prata" pitchFamily="34" charset="-120"/>
              </a:rPr>
              <a:t>Predicting Credit Card Defaults: A Data-Driven Approach for Risk Management</a:t>
            </a:r>
            <a:endParaRPr lang="en-US" sz="3600" dirty="0"/>
          </a:p>
        </p:txBody>
      </p:sp>
      <p:sp>
        <p:nvSpPr>
          <p:cNvPr id="5" name="Text 2"/>
          <p:cNvSpPr/>
          <p:nvPr/>
        </p:nvSpPr>
        <p:spPr>
          <a:xfrm>
            <a:off x="793789" y="5532239"/>
            <a:ext cx="7556421" cy="1814513"/>
          </a:xfrm>
          <a:prstGeom prst="rect">
            <a:avLst/>
          </a:prstGeom>
          <a:noFill/>
          <a:ln/>
        </p:spPr>
        <p:txBody>
          <a:bodyPr wrap="squar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Presented by Team 2: 
Janice Fong
Josh Quintana
Melvin Torres Pereira
Tanupriya Lakshmi Narayana</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72966"/>
            <a:ext cx="5387102" cy="673418"/>
          </a:xfrm>
          <a:prstGeom prst="rect">
            <a:avLst/>
          </a:prstGeom>
          <a:noFill/>
          <a:ln/>
        </p:spPr>
        <p:txBody>
          <a:bodyPr wrap="none" lIns="0" tIns="0" rIns="0" bIns="0" rtlCol="0" anchor="t"/>
          <a:lstStyle/>
          <a:p>
            <a:pPr marL="0" indent="0">
              <a:lnSpc>
                <a:spcPts val="5300"/>
              </a:lnSpc>
              <a:buNone/>
            </a:pPr>
            <a:r>
              <a:rPr lang="en-US" sz="4400" dirty="0">
                <a:solidFill>
                  <a:srgbClr val="F2E782"/>
                </a:solidFill>
                <a:latin typeface="Prata" pitchFamily="34" charset="0"/>
                <a:ea typeface="Prata" pitchFamily="34" charset="-122"/>
                <a:cs typeface="Prata" pitchFamily="34" charset="-120"/>
              </a:rPr>
              <a:t>Next Steps</a:t>
            </a:r>
            <a:endParaRPr lang="en-US" sz="4400" dirty="0"/>
          </a:p>
        </p:txBody>
      </p:sp>
      <p:sp>
        <p:nvSpPr>
          <p:cNvPr id="4" name="Shape 1"/>
          <p:cNvSpPr/>
          <p:nvPr/>
        </p:nvSpPr>
        <p:spPr>
          <a:xfrm>
            <a:off x="10043160" y="1869519"/>
            <a:ext cx="30480" cy="5486995"/>
          </a:xfrm>
          <a:prstGeom prst="roundRect">
            <a:avLst>
              <a:gd name="adj" fmla="val 106046"/>
            </a:avLst>
          </a:prstGeom>
          <a:solidFill>
            <a:srgbClr val="535455"/>
          </a:solidFill>
          <a:ln/>
        </p:spPr>
        <p:txBody>
          <a:bodyPr/>
          <a:lstStyle/>
          <a:p>
            <a:endParaRPr lang="en-US"/>
          </a:p>
        </p:txBody>
      </p:sp>
      <p:sp>
        <p:nvSpPr>
          <p:cNvPr id="5" name="Shape 2"/>
          <p:cNvSpPr/>
          <p:nvPr/>
        </p:nvSpPr>
        <p:spPr>
          <a:xfrm>
            <a:off x="9092327" y="2339102"/>
            <a:ext cx="754142" cy="30480"/>
          </a:xfrm>
          <a:prstGeom prst="roundRect">
            <a:avLst>
              <a:gd name="adj" fmla="val 106046"/>
            </a:avLst>
          </a:prstGeom>
          <a:solidFill>
            <a:srgbClr val="535455"/>
          </a:solidFill>
          <a:ln/>
        </p:spPr>
        <p:txBody>
          <a:bodyPr/>
          <a:lstStyle/>
          <a:p>
            <a:endParaRPr lang="en-US"/>
          </a:p>
        </p:txBody>
      </p:sp>
      <p:sp>
        <p:nvSpPr>
          <p:cNvPr id="6" name="Shape 3"/>
          <p:cNvSpPr/>
          <p:nvPr/>
        </p:nvSpPr>
        <p:spPr>
          <a:xfrm>
            <a:off x="9815989" y="2111931"/>
            <a:ext cx="484823" cy="484823"/>
          </a:xfrm>
          <a:prstGeom prst="roundRect">
            <a:avLst>
              <a:gd name="adj" fmla="val 6667"/>
            </a:avLst>
          </a:prstGeom>
          <a:solidFill>
            <a:srgbClr val="3A3B3C"/>
          </a:solidFill>
          <a:ln/>
        </p:spPr>
        <p:txBody>
          <a:bodyPr/>
          <a:lstStyle/>
          <a:p>
            <a:endParaRPr lang="en-US"/>
          </a:p>
        </p:txBody>
      </p:sp>
      <p:sp>
        <p:nvSpPr>
          <p:cNvPr id="7" name="Text 4"/>
          <p:cNvSpPr/>
          <p:nvPr/>
        </p:nvSpPr>
        <p:spPr>
          <a:xfrm>
            <a:off x="10002560" y="2192655"/>
            <a:ext cx="111562" cy="323255"/>
          </a:xfrm>
          <a:prstGeom prst="rect">
            <a:avLst/>
          </a:prstGeom>
          <a:noFill/>
          <a:ln/>
        </p:spPr>
        <p:txBody>
          <a:bodyPr wrap="none" lIns="0" tIns="0" rIns="0" bIns="0" rtlCol="0" anchor="t"/>
          <a:lstStyle/>
          <a:p>
            <a:pPr marL="0" indent="0" algn="ctr">
              <a:lnSpc>
                <a:spcPts val="2500"/>
              </a:lnSpc>
              <a:buNone/>
            </a:pPr>
            <a:r>
              <a:rPr lang="en-US" sz="2500" dirty="0">
                <a:solidFill>
                  <a:srgbClr val="CFCBBF"/>
                </a:solidFill>
                <a:latin typeface="Prata" pitchFamily="34" charset="0"/>
                <a:ea typeface="Prata" pitchFamily="34" charset="-122"/>
                <a:cs typeface="Prata" pitchFamily="34" charset="-120"/>
              </a:rPr>
              <a:t>1</a:t>
            </a:r>
            <a:endParaRPr lang="en-US" sz="2500" dirty="0"/>
          </a:p>
        </p:txBody>
      </p:sp>
      <p:sp>
        <p:nvSpPr>
          <p:cNvPr id="8" name="Text 5"/>
          <p:cNvSpPr/>
          <p:nvPr/>
        </p:nvSpPr>
        <p:spPr>
          <a:xfrm>
            <a:off x="6280190" y="2084903"/>
            <a:ext cx="2593062" cy="336590"/>
          </a:xfrm>
          <a:prstGeom prst="rect">
            <a:avLst/>
          </a:prstGeom>
          <a:noFill/>
          <a:ln/>
        </p:spPr>
        <p:txBody>
          <a:bodyPr wrap="none" lIns="0" tIns="0" rIns="0" bIns="0" rtlCol="0" anchor="t"/>
          <a:lstStyle/>
          <a:p>
            <a:pPr marL="0" indent="0" algn="r">
              <a:lnSpc>
                <a:spcPts val="2650"/>
              </a:lnSpc>
              <a:buNone/>
            </a:pPr>
            <a:r>
              <a:rPr lang="en-US" sz="2600" b="1" dirty="0">
                <a:solidFill>
                  <a:srgbClr val="CFCBBF"/>
                </a:solidFill>
                <a:latin typeface="Prata" pitchFamily="34" charset="0"/>
                <a:ea typeface="Prata" pitchFamily="34" charset="-122"/>
                <a:cs typeface="Prata" pitchFamily="34" charset="-120"/>
              </a:rPr>
              <a:t>Deploy Model</a:t>
            </a:r>
            <a:endParaRPr lang="en-US" sz="2600" b="1" dirty="0"/>
          </a:p>
        </p:txBody>
      </p:sp>
      <p:sp>
        <p:nvSpPr>
          <p:cNvPr id="9" name="Text 6"/>
          <p:cNvSpPr/>
          <p:nvPr/>
        </p:nvSpPr>
        <p:spPr>
          <a:xfrm>
            <a:off x="6280190" y="2550676"/>
            <a:ext cx="2593062" cy="1034415"/>
          </a:xfrm>
          <a:prstGeom prst="rect">
            <a:avLst/>
          </a:prstGeom>
          <a:noFill/>
          <a:ln/>
        </p:spPr>
        <p:txBody>
          <a:bodyPr wrap="square" lIns="0" tIns="0" rIns="0" bIns="0" rtlCol="0" anchor="t"/>
          <a:lstStyle/>
          <a:p>
            <a:pPr marL="0" indent="0" algn="r">
              <a:lnSpc>
                <a:spcPts val="2700"/>
              </a:lnSpc>
              <a:buNone/>
            </a:pPr>
            <a:r>
              <a:rPr lang="en-US" sz="2000" dirty="0">
                <a:solidFill>
                  <a:srgbClr val="CFCBBF"/>
                </a:solidFill>
                <a:latin typeface="Raleway" pitchFamily="34" charset="0"/>
                <a:ea typeface="Raleway" pitchFamily="34" charset="-122"/>
                <a:cs typeface="Raleway" pitchFamily="34" charset="-120"/>
              </a:rPr>
              <a:t>Integrate the model into BestCard's credit risk system.</a:t>
            </a:r>
            <a:endParaRPr lang="en-US" sz="2000" dirty="0"/>
          </a:p>
        </p:txBody>
      </p:sp>
      <p:sp>
        <p:nvSpPr>
          <p:cNvPr id="10" name="Shape 7"/>
          <p:cNvSpPr/>
          <p:nvPr/>
        </p:nvSpPr>
        <p:spPr>
          <a:xfrm>
            <a:off x="10270331" y="3416379"/>
            <a:ext cx="754142" cy="30480"/>
          </a:xfrm>
          <a:prstGeom prst="roundRect">
            <a:avLst>
              <a:gd name="adj" fmla="val 106046"/>
            </a:avLst>
          </a:prstGeom>
          <a:solidFill>
            <a:srgbClr val="535455"/>
          </a:solidFill>
          <a:ln/>
        </p:spPr>
        <p:txBody>
          <a:bodyPr/>
          <a:lstStyle/>
          <a:p>
            <a:endParaRPr lang="en-US"/>
          </a:p>
        </p:txBody>
      </p:sp>
      <p:sp>
        <p:nvSpPr>
          <p:cNvPr id="11" name="Shape 8"/>
          <p:cNvSpPr/>
          <p:nvPr/>
        </p:nvSpPr>
        <p:spPr>
          <a:xfrm>
            <a:off x="9815989" y="3189208"/>
            <a:ext cx="484823" cy="484823"/>
          </a:xfrm>
          <a:prstGeom prst="roundRect">
            <a:avLst>
              <a:gd name="adj" fmla="val 6667"/>
            </a:avLst>
          </a:prstGeom>
          <a:solidFill>
            <a:srgbClr val="3A3B3C"/>
          </a:solidFill>
          <a:ln/>
        </p:spPr>
        <p:txBody>
          <a:bodyPr/>
          <a:lstStyle/>
          <a:p>
            <a:endParaRPr lang="en-US"/>
          </a:p>
        </p:txBody>
      </p:sp>
      <p:sp>
        <p:nvSpPr>
          <p:cNvPr id="12" name="Text 9"/>
          <p:cNvSpPr/>
          <p:nvPr/>
        </p:nvSpPr>
        <p:spPr>
          <a:xfrm>
            <a:off x="9959340" y="3269933"/>
            <a:ext cx="198120" cy="323255"/>
          </a:xfrm>
          <a:prstGeom prst="rect">
            <a:avLst/>
          </a:prstGeom>
          <a:noFill/>
          <a:ln/>
        </p:spPr>
        <p:txBody>
          <a:bodyPr wrap="none" lIns="0" tIns="0" rIns="0" bIns="0" rtlCol="0" anchor="t"/>
          <a:lstStyle/>
          <a:p>
            <a:pPr marL="0" indent="0" algn="ctr">
              <a:lnSpc>
                <a:spcPts val="2500"/>
              </a:lnSpc>
              <a:buNone/>
            </a:pPr>
            <a:r>
              <a:rPr lang="en-US" sz="2500" dirty="0">
                <a:solidFill>
                  <a:srgbClr val="CFCBBF"/>
                </a:solidFill>
                <a:latin typeface="Prata" pitchFamily="34" charset="0"/>
                <a:ea typeface="Prata" pitchFamily="34" charset="-122"/>
                <a:cs typeface="Prata" pitchFamily="34" charset="-120"/>
              </a:rPr>
              <a:t>2</a:t>
            </a:r>
            <a:endParaRPr lang="en-US" sz="2500" dirty="0"/>
          </a:p>
        </p:txBody>
      </p:sp>
      <p:sp>
        <p:nvSpPr>
          <p:cNvPr id="13" name="Text 10"/>
          <p:cNvSpPr/>
          <p:nvPr/>
        </p:nvSpPr>
        <p:spPr>
          <a:xfrm>
            <a:off x="11243548" y="3162181"/>
            <a:ext cx="2593062" cy="336590"/>
          </a:xfrm>
          <a:prstGeom prst="rect">
            <a:avLst/>
          </a:prstGeom>
          <a:noFill/>
          <a:ln/>
        </p:spPr>
        <p:txBody>
          <a:bodyPr wrap="none" lIns="0" tIns="0" rIns="0" bIns="0" rtlCol="0" anchor="t"/>
          <a:lstStyle/>
          <a:p>
            <a:pPr marL="0" indent="0" algn="l">
              <a:lnSpc>
                <a:spcPts val="2650"/>
              </a:lnSpc>
              <a:buNone/>
            </a:pPr>
            <a:r>
              <a:rPr lang="en-US" sz="2600" b="1" dirty="0">
                <a:solidFill>
                  <a:srgbClr val="CFCBBF"/>
                </a:solidFill>
                <a:latin typeface="Prata" pitchFamily="34" charset="0"/>
                <a:ea typeface="Prata" pitchFamily="34" charset="-122"/>
                <a:cs typeface="Prata" pitchFamily="34" charset="-120"/>
              </a:rPr>
              <a:t>Pilot Program</a:t>
            </a:r>
            <a:endParaRPr lang="en-US" sz="2600" b="1" dirty="0"/>
          </a:p>
        </p:txBody>
      </p:sp>
      <p:sp>
        <p:nvSpPr>
          <p:cNvPr id="14" name="Text 11"/>
          <p:cNvSpPr/>
          <p:nvPr/>
        </p:nvSpPr>
        <p:spPr>
          <a:xfrm>
            <a:off x="11243548" y="3627953"/>
            <a:ext cx="2593062" cy="689610"/>
          </a:xfrm>
          <a:prstGeom prst="rect">
            <a:avLst/>
          </a:prstGeom>
          <a:noFill/>
          <a:ln/>
        </p:spPr>
        <p:txBody>
          <a:bodyPr wrap="square" lIns="0" tIns="0" rIns="0" bIns="0" rtlCol="0" anchor="t"/>
          <a:lstStyle/>
          <a:p>
            <a:pPr marL="0" indent="0" algn="l">
              <a:lnSpc>
                <a:spcPts val="2700"/>
              </a:lnSpc>
              <a:buNone/>
            </a:pPr>
            <a:r>
              <a:rPr lang="en-US" sz="2000" dirty="0">
                <a:solidFill>
                  <a:srgbClr val="CFCBBF"/>
                </a:solidFill>
                <a:latin typeface="Raleway" pitchFamily="34" charset="0"/>
                <a:ea typeface="Raleway" pitchFamily="34" charset="-122"/>
                <a:cs typeface="Raleway" pitchFamily="34" charset="-120"/>
              </a:rPr>
              <a:t>Validate performance with real customer data.</a:t>
            </a:r>
            <a:endParaRPr lang="en-US" sz="2000" dirty="0"/>
          </a:p>
        </p:txBody>
      </p:sp>
      <p:sp>
        <p:nvSpPr>
          <p:cNvPr id="15" name="Shape 12"/>
          <p:cNvSpPr/>
          <p:nvPr/>
        </p:nvSpPr>
        <p:spPr>
          <a:xfrm>
            <a:off x="9092327" y="4485442"/>
            <a:ext cx="754142" cy="30480"/>
          </a:xfrm>
          <a:prstGeom prst="roundRect">
            <a:avLst>
              <a:gd name="adj" fmla="val 106046"/>
            </a:avLst>
          </a:prstGeom>
          <a:solidFill>
            <a:srgbClr val="535455"/>
          </a:solidFill>
          <a:ln/>
        </p:spPr>
        <p:txBody>
          <a:bodyPr/>
          <a:lstStyle/>
          <a:p>
            <a:endParaRPr lang="en-US"/>
          </a:p>
        </p:txBody>
      </p:sp>
      <p:sp>
        <p:nvSpPr>
          <p:cNvPr id="16" name="Shape 13"/>
          <p:cNvSpPr/>
          <p:nvPr/>
        </p:nvSpPr>
        <p:spPr>
          <a:xfrm>
            <a:off x="9815989" y="4258270"/>
            <a:ext cx="484823" cy="484823"/>
          </a:xfrm>
          <a:prstGeom prst="roundRect">
            <a:avLst>
              <a:gd name="adj" fmla="val 6667"/>
            </a:avLst>
          </a:prstGeom>
          <a:solidFill>
            <a:srgbClr val="3A3B3C"/>
          </a:solidFill>
          <a:ln/>
        </p:spPr>
        <p:txBody>
          <a:bodyPr/>
          <a:lstStyle/>
          <a:p>
            <a:endParaRPr lang="en-US"/>
          </a:p>
        </p:txBody>
      </p:sp>
      <p:sp>
        <p:nvSpPr>
          <p:cNvPr id="17" name="Text 14"/>
          <p:cNvSpPr/>
          <p:nvPr/>
        </p:nvSpPr>
        <p:spPr>
          <a:xfrm>
            <a:off x="9958149" y="4338995"/>
            <a:ext cx="200382" cy="323255"/>
          </a:xfrm>
          <a:prstGeom prst="rect">
            <a:avLst/>
          </a:prstGeom>
          <a:noFill/>
          <a:ln/>
        </p:spPr>
        <p:txBody>
          <a:bodyPr wrap="none" lIns="0" tIns="0" rIns="0" bIns="0" rtlCol="0" anchor="t"/>
          <a:lstStyle/>
          <a:p>
            <a:pPr marL="0" indent="0" algn="ctr">
              <a:lnSpc>
                <a:spcPts val="2500"/>
              </a:lnSpc>
              <a:buNone/>
            </a:pPr>
            <a:r>
              <a:rPr lang="en-US" sz="2500" dirty="0">
                <a:solidFill>
                  <a:srgbClr val="CFCBBF"/>
                </a:solidFill>
                <a:latin typeface="Prata" pitchFamily="34" charset="0"/>
                <a:ea typeface="Prata" pitchFamily="34" charset="-122"/>
                <a:cs typeface="Prata" pitchFamily="34" charset="-120"/>
              </a:rPr>
              <a:t>3</a:t>
            </a:r>
            <a:endParaRPr lang="en-US" sz="2500" dirty="0"/>
          </a:p>
        </p:txBody>
      </p:sp>
      <p:sp>
        <p:nvSpPr>
          <p:cNvPr id="18" name="Text 15"/>
          <p:cNvSpPr/>
          <p:nvPr/>
        </p:nvSpPr>
        <p:spPr>
          <a:xfrm>
            <a:off x="6280190" y="4231243"/>
            <a:ext cx="2593062" cy="336590"/>
          </a:xfrm>
          <a:prstGeom prst="rect">
            <a:avLst/>
          </a:prstGeom>
          <a:noFill/>
          <a:ln/>
        </p:spPr>
        <p:txBody>
          <a:bodyPr wrap="none" lIns="0" tIns="0" rIns="0" bIns="0" rtlCol="0" anchor="t"/>
          <a:lstStyle/>
          <a:p>
            <a:pPr marL="0" indent="0" algn="r">
              <a:lnSpc>
                <a:spcPts val="2650"/>
              </a:lnSpc>
              <a:buNone/>
            </a:pPr>
            <a:r>
              <a:rPr lang="en-US" sz="2600" b="1" dirty="0">
                <a:solidFill>
                  <a:srgbClr val="CFCBBF"/>
                </a:solidFill>
                <a:latin typeface="Prata" pitchFamily="34" charset="0"/>
                <a:ea typeface="Prata" pitchFamily="34" charset="-122"/>
                <a:cs typeface="Prata" pitchFamily="34" charset="-120"/>
              </a:rPr>
              <a:t>Refine Strategies</a:t>
            </a:r>
            <a:endParaRPr lang="en-US" sz="2600" b="1" dirty="0"/>
          </a:p>
        </p:txBody>
      </p:sp>
      <p:sp>
        <p:nvSpPr>
          <p:cNvPr id="19" name="Text 16"/>
          <p:cNvSpPr/>
          <p:nvPr/>
        </p:nvSpPr>
        <p:spPr>
          <a:xfrm>
            <a:off x="6280190" y="4697016"/>
            <a:ext cx="2593062" cy="1034415"/>
          </a:xfrm>
          <a:prstGeom prst="rect">
            <a:avLst/>
          </a:prstGeom>
          <a:noFill/>
          <a:ln/>
        </p:spPr>
        <p:txBody>
          <a:bodyPr wrap="square" lIns="0" tIns="0" rIns="0" bIns="0" rtlCol="0" anchor="t"/>
          <a:lstStyle/>
          <a:p>
            <a:pPr marL="0" indent="0" algn="r">
              <a:lnSpc>
                <a:spcPts val="2700"/>
              </a:lnSpc>
              <a:buNone/>
            </a:pPr>
            <a:r>
              <a:rPr lang="en-US" sz="2000" dirty="0">
                <a:solidFill>
                  <a:srgbClr val="CFCBBF"/>
                </a:solidFill>
                <a:latin typeface="Raleway" pitchFamily="34" charset="0"/>
                <a:ea typeface="Raleway" pitchFamily="34" charset="-122"/>
                <a:cs typeface="Raleway" pitchFamily="34" charset="-120"/>
              </a:rPr>
              <a:t>Develop customized repayment plans for high-risk customers.</a:t>
            </a:r>
            <a:endParaRPr lang="en-US" sz="2000" dirty="0"/>
          </a:p>
        </p:txBody>
      </p:sp>
      <p:sp>
        <p:nvSpPr>
          <p:cNvPr id="20" name="Shape 17"/>
          <p:cNvSpPr/>
          <p:nvPr/>
        </p:nvSpPr>
        <p:spPr>
          <a:xfrm>
            <a:off x="10270331" y="5558552"/>
            <a:ext cx="754142" cy="30480"/>
          </a:xfrm>
          <a:prstGeom prst="roundRect">
            <a:avLst>
              <a:gd name="adj" fmla="val 106046"/>
            </a:avLst>
          </a:prstGeom>
          <a:solidFill>
            <a:srgbClr val="535455"/>
          </a:solidFill>
          <a:ln/>
        </p:spPr>
        <p:txBody>
          <a:bodyPr/>
          <a:lstStyle/>
          <a:p>
            <a:endParaRPr lang="en-US"/>
          </a:p>
        </p:txBody>
      </p:sp>
      <p:sp>
        <p:nvSpPr>
          <p:cNvPr id="21" name="Shape 18"/>
          <p:cNvSpPr/>
          <p:nvPr/>
        </p:nvSpPr>
        <p:spPr>
          <a:xfrm>
            <a:off x="9815989" y="5331381"/>
            <a:ext cx="484823" cy="484823"/>
          </a:xfrm>
          <a:prstGeom prst="roundRect">
            <a:avLst>
              <a:gd name="adj" fmla="val 6667"/>
            </a:avLst>
          </a:prstGeom>
          <a:solidFill>
            <a:srgbClr val="3A3B3C"/>
          </a:solidFill>
          <a:ln/>
        </p:spPr>
        <p:txBody>
          <a:bodyPr/>
          <a:lstStyle/>
          <a:p>
            <a:endParaRPr lang="en-US"/>
          </a:p>
        </p:txBody>
      </p:sp>
      <p:sp>
        <p:nvSpPr>
          <p:cNvPr id="22" name="Text 19"/>
          <p:cNvSpPr/>
          <p:nvPr/>
        </p:nvSpPr>
        <p:spPr>
          <a:xfrm>
            <a:off x="9963864" y="5412105"/>
            <a:ext cx="189071" cy="323255"/>
          </a:xfrm>
          <a:prstGeom prst="rect">
            <a:avLst/>
          </a:prstGeom>
          <a:noFill/>
          <a:ln/>
        </p:spPr>
        <p:txBody>
          <a:bodyPr wrap="none" lIns="0" tIns="0" rIns="0" bIns="0" rtlCol="0" anchor="t"/>
          <a:lstStyle/>
          <a:p>
            <a:pPr marL="0" indent="0" algn="ctr">
              <a:lnSpc>
                <a:spcPts val="2500"/>
              </a:lnSpc>
              <a:buNone/>
            </a:pPr>
            <a:r>
              <a:rPr lang="en-US" sz="2500" dirty="0">
                <a:solidFill>
                  <a:srgbClr val="CFCBBF"/>
                </a:solidFill>
                <a:latin typeface="Prata" pitchFamily="34" charset="0"/>
                <a:ea typeface="Prata" pitchFamily="34" charset="-122"/>
                <a:cs typeface="Prata" pitchFamily="34" charset="-120"/>
              </a:rPr>
              <a:t>4</a:t>
            </a:r>
            <a:endParaRPr lang="en-US" sz="2500" dirty="0"/>
          </a:p>
        </p:txBody>
      </p:sp>
      <p:sp>
        <p:nvSpPr>
          <p:cNvPr id="23" name="Text 20"/>
          <p:cNvSpPr/>
          <p:nvPr/>
        </p:nvSpPr>
        <p:spPr>
          <a:xfrm>
            <a:off x="11243548" y="5304353"/>
            <a:ext cx="2593062" cy="673179"/>
          </a:xfrm>
          <a:prstGeom prst="rect">
            <a:avLst/>
          </a:prstGeom>
          <a:noFill/>
          <a:ln/>
        </p:spPr>
        <p:txBody>
          <a:bodyPr wrap="square" lIns="0" tIns="0" rIns="0" bIns="0" rtlCol="0" anchor="t"/>
          <a:lstStyle/>
          <a:p>
            <a:pPr marL="0" indent="0" algn="l">
              <a:lnSpc>
                <a:spcPts val="2650"/>
              </a:lnSpc>
              <a:buNone/>
            </a:pPr>
            <a:r>
              <a:rPr lang="en-US" sz="2600" b="1" dirty="0">
                <a:solidFill>
                  <a:srgbClr val="CFCBBF"/>
                </a:solidFill>
                <a:latin typeface="Prata" pitchFamily="34" charset="0"/>
                <a:ea typeface="Prata" pitchFamily="34" charset="-122"/>
                <a:cs typeface="Prata" pitchFamily="34" charset="-120"/>
              </a:rPr>
              <a:t>Continuous Monitoring</a:t>
            </a:r>
            <a:endParaRPr lang="en-US" sz="2600" b="1" dirty="0"/>
          </a:p>
        </p:txBody>
      </p:sp>
      <p:sp>
        <p:nvSpPr>
          <p:cNvPr id="24" name="Text 21"/>
          <p:cNvSpPr/>
          <p:nvPr/>
        </p:nvSpPr>
        <p:spPr>
          <a:xfrm>
            <a:off x="11243548" y="6106716"/>
            <a:ext cx="2593062" cy="1034415"/>
          </a:xfrm>
          <a:prstGeom prst="rect">
            <a:avLst/>
          </a:prstGeom>
          <a:noFill/>
          <a:ln/>
        </p:spPr>
        <p:txBody>
          <a:bodyPr wrap="square" lIns="0" tIns="0" rIns="0" bIns="0" rtlCol="0" anchor="t"/>
          <a:lstStyle/>
          <a:p>
            <a:pPr marL="0" indent="0" algn="l">
              <a:lnSpc>
                <a:spcPts val="2700"/>
              </a:lnSpc>
              <a:buNone/>
            </a:pPr>
            <a:r>
              <a:rPr lang="en-US" sz="2000" dirty="0">
                <a:solidFill>
                  <a:srgbClr val="CFCBBF"/>
                </a:solidFill>
                <a:latin typeface="Raleway" pitchFamily="34" charset="0"/>
                <a:ea typeface="Raleway" pitchFamily="34" charset="-122"/>
                <a:cs typeface="Raleway" pitchFamily="34" charset="-120"/>
              </a:rPr>
              <a:t>Update the model regularly with fresh customer data.</a:t>
            </a:r>
            <a:endParaRPr lang="en-US" sz="2000" dirty="0"/>
          </a:p>
        </p:txBody>
      </p:sp>
      <p:pic>
        <p:nvPicPr>
          <p:cNvPr id="25" name="Picture 24">
            <a:extLst>
              <a:ext uri="{FF2B5EF4-FFF2-40B4-BE49-F238E27FC236}">
                <a16:creationId xmlns:a16="http://schemas.microsoft.com/office/drawing/2014/main" id="{21659C2D-7D5A-488B-29CF-A4CCD1BC10A3}"/>
              </a:ext>
            </a:extLst>
          </p:cNvPr>
          <p:cNvPicPr>
            <a:picLocks noChangeAspect="1"/>
          </p:cNvPicPr>
          <p:nvPr/>
        </p:nvPicPr>
        <p:blipFill>
          <a:blip r:embed="rId4"/>
          <a:stretch>
            <a:fillRect/>
          </a:stretch>
        </p:blipFill>
        <p:spPr>
          <a:xfrm>
            <a:off x="12753442" y="7592952"/>
            <a:ext cx="1768674" cy="5669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3157"/>
            <a:ext cx="4900732" cy="670676"/>
          </a:xfrm>
          <a:prstGeom prst="rect">
            <a:avLst/>
          </a:prstGeom>
          <a:noFill/>
          <a:ln/>
        </p:spPr>
        <p:txBody>
          <a:bodyPr wrap="none" lIns="0" tIns="0" rIns="0" bIns="0" rtlCol="0" anchor="t"/>
          <a:lstStyle/>
          <a:p>
            <a:pPr marL="0" indent="0">
              <a:lnSpc>
                <a:spcPts val="3600"/>
              </a:lnSpc>
              <a:buNone/>
            </a:pPr>
            <a:r>
              <a:rPr lang="en-US" sz="4400" dirty="0">
                <a:solidFill>
                  <a:srgbClr val="F2E782"/>
                </a:solidFill>
                <a:latin typeface="Prata" pitchFamily="34" charset="0"/>
                <a:ea typeface="Prata" pitchFamily="34" charset="-122"/>
                <a:cs typeface="Prata" pitchFamily="34" charset="-120"/>
              </a:rPr>
              <a:t>What Should BestCard Do?</a:t>
            </a:r>
            <a:endParaRPr lang="en-US" sz="4400" dirty="0"/>
          </a:p>
        </p:txBody>
      </p:sp>
      <p:pic>
        <p:nvPicPr>
          <p:cNvPr id="4" name="Image 1" descr="preencoded.png"/>
          <p:cNvPicPr>
            <a:picLocks noChangeAspect="1"/>
          </p:cNvPicPr>
          <p:nvPr/>
        </p:nvPicPr>
        <p:blipFill>
          <a:blip r:embed="rId4"/>
          <a:stretch>
            <a:fillRect/>
          </a:stretch>
        </p:blipFill>
        <p:spPr>
          <a:xfrm>
            <a:off x="793790" y="1889540"/>
            <a:ext cx="737116" cy="1103165"/>
          </a:xfrm>
          <a:prstGeom prst="rect">
            <a:avLst/>
          </a:prstGeom>
        </p:spPr>
      </p:pic>
      <p:sp>
        <p:nvSpPr>
          <p:cNvPr id="5" name="Text 1"/>
          <p:cNvSpPr/>
          <p:nvPr/>
        </p:nvSpPr>
        <p:spPr>
          <a:xfrm>
            <a:off x="1752005" y="2036940"/>
            <a:ext cx="2211467" cy="276344"/>
          </a:xfrm>
          <a:prstGeom prst="rect">
            <a:avLst/>
          </a:prstGeom>
          <a:noFill/>
          <a:ln/>
        </p:spPr>
        <p:txBody>
          <a:bodyPr wrap="none" lIns="0" tIns="0" rIns="0" bIns="0" rtlCol="0" anchor="t"/>
          <a:lstStyle/>
          <a:p>
            <a:pPr marL="0" indent="0" algn="l">
              <a:lnSpc>
                <a:spcPts val="2150"/>
              </a:lnSpc>
              <a:buNone/>
            </a:pPr>
            <a:r>
              <a:rPr lang="en-US" sz="2400" dirty="0">
                <a:solidFill>
                  <a:srgbClr val="CFCBBF"/>
                </a:solidFill>
                <a:latin typeface="Prata" pitchFamily="34" charset="0"/>
                <a:ea typeface="Prata" pitchFamily="34" charset="-122"/>
                <a:cs typeface="Prata" pitchFamily="34" charset="-120"/>
              </a:rPr>
              <a:t>Early Risk Detection</a:t>
            </a:r>
            <a:endParaRPr lang="en-US" sz="2400" dirty="0"/>
          </a:p>
        </p:txBody>
      </p:sp>
      <p:sp>
        <p:nvSpPr>
          <p:cNvPr id="6" name="Text 2"/>
          <p:cNvSpPr/>
          <p:nvPr/>
        </p:nvSpPr>
        <p:spPr>
          <a:xfrm>
            <a:off x="1752005" y="2401628"/>
            <a:ext cx="6598206" cy="294799"/>
          </a:xfrm>
          <a:prstGeom prst="rect">
            <a:avLst/>
          </a:prstGeom>
          <a:noFill/>
          <a:ln/>
        </p:spPr>
        <p:txBody>
          <a:bodyPr wrap="none" lIns="0" tIns="0" rIns="0" bIns="0" rtlCol="0" anchor="t"/>
          <a:lstStyle/>
          <a:p>
            <a:pPr marL="0" indent="0" algn="l">
              <a:lnSpc>
                <a:spcPts val="2300"/>
              </a:lnSpc>
              <a:buNone/>
            </a:pPr>
            <a:r>
              <a:rPr lang="en-US" sz="2000" dirty="0">
                <a:solidFill>
                  <a:srgbClr val="CFCBBF"/>
                </a:solidFill>
                <a:latin typeface="Raleway" pitchFamily="34" charset="0"/>
                <a:ea typeface="Raleway" pitchFamily="34" charset="-122"/>
                <a:cs typeface="Raleway" pitchFamily="34" charset="-120"/>
              </a:rPr>
              <a:t>Flag high-risk customers before they default.</a:t>
            </a:r>
            <a:endParaRPr lang="en-US" sz="2000" dirty="0"/>
          </a:p>
        </p:txBody>
      </p:sp>
      <p:pic>
        <p:nvPicPr>
          <p:cNvPr id="7" name="Image 2" descr="preencoded.png"/>
          <p:cNvPicPr>
            <a:picLocks noChangeAspect="1"/>
          </p:cNvPicPr>
          <p:nvPr/>
        </p:nvPicPr>
        <p:blipFill>
          <a:blip r:embed="rId5"/>
          <a:stretch>
            <a:fillRect/>
          </a:stretch>
        </p:blipFill>
        <p:spPr>
          <a:xfrm>
            <a:off x="793790" y="3048370"/>
            <a:ext cx="737116" cy="1103165"/>
          </a:xfrm>
          <a:prstGeom prst="rect">
            <a:avLst/>
          </a:prstGeom>
        </p:spPr>
      </p:pic>
      <p:sp>
        <p:nvSpPr>
          <p:cNvPr id="8" name="Text 3"/>
          <p:cNvSpPr/>
          <p:nvPr/>
        </p:nvSpPr>
        <p:spPr>
          <a:xfrm>
            <a:off x="1752005" y="3195770"/>
            <a:ext cx="2403396" cy="276344"/>
          </a:xfrm>
          <a:prstGeom prst="rect">
            <a:avLst/>
          </a:prstGeom>
          <a:noFill/>
          <a:ln/>
        </p:spPr>
        <p:txBody>
          <a:bodyPr wrap="none" lIns="0" tIns="0" rIns="0" bIns="0" rtlCol="0" anchor="t"/>
          <a:lstStyle/>
          <a:p>
            <a:pPr marL="0" indent="0" algn="l">
              <a:lnSpc>
                <a:spcPts val="2150"/>
              </a:lnSpc>
              <a:buNone/>
            </a:pPr>
            <a:r>
              <a:rPr lang="en-US" sz="2400" dirty="0">
                <a:solidFill>
                  <a:srgbClr val="CFCBBF"/>
                </a:solidFill>
                <a:latin typeface="Prata" pitchFamily="34" charset="0"/>
                <a:ea typeface="Prata" pitchFamily="34" charset="-122"/>
                <a:cs typeface="Prata" pitchFamily="34" charset="-120"/>
              </a:rPr>
              <a:t>Targeted Interventions</a:t>
            </a:r>
            <a:endParaRPr lang="en-US" sz="2400" dirty="0"/>
          </a:p>
        </p:txBody>
      </p:sp>
      <p:sp>
        <p:nvSpPr>
          <p:cNvPr id="9" name="Text 4"/>
          <p:cNvSpPr/>
          <p:nvPr/>
        </p:nvSpPr>
        <p:spPr>
          <a:xfrm>
            <a:off x="1752005" y="3560458"/>
            <a:ext cx="6598206" cy="294799"/>
          </a:xfrm>
          <a:prstGeom prst="rect">
            <a:avLst/>
          </a:prstGeom>
          <a:noFill/>
          <a:ln/>
        </p:spPr>
        <p:txBody>
          <a:bodyPr wrap="none" lIns="0" tIns="0" rIns="0" bIns="0" rtlCol="0" anchor="t"/>
          <a:lstStyle/>
          <a:p>
            <a:pPr marL="0" indent="0" algn="l">
              <a:lnSpc>
                <a:spcPts val="2300"/>
              </a:lnSpc>
              <a:buNone/>
            </a:pPr>
            <a:r>
              <a:rPr lang="en-US" sz="2000" dirty="0">
                <a:solidFill>
                  <a:srgbClr val="CFCBBF"/>
                </a:solidFill>
                <a:latin typeface="Raleway" pitchFamily="34" charset="0"/>
                <a:ea typeface="Raleway" pitchFamily="34" charset="-122"/>
                <a:cs typeface="Raleway" pitchFamily="34" charset="-120"/>
              </a:rPr>
              <a:t>Offer customized repayment plans to at-risk customers.</a:t>
            </a:r>
            <a:endParaRPr lang="en-US" sz="2000" dirty="0"/>
          </a:p>
        </p:txBody>
      </p:sp>
      <p:pic>
        <p:nvPicPr>
          <p:cNvPr id="10" name="Image 3" descr="preencoded.png"/>
          <p:cNvPicPr>
            <a:picLocks noChangeAspect="1"/>
          </p:cNvPicPr>
          <p:nvPr/>
        </p:nvPicPr>
        <p:blipFill>
          <a:blip r:embed="rId6"/>
          <a:stretch>
            <a:fillRect/>
          </a:stretch>
        </p:blipFill>
        <p:spPr>
          <a:xfrm>
            <a:off x="793790" y="4255328"/>
            <a:ext cx="737116" cy="1103165"/>
          </a:xfrm>
          <a:prstGeom prst="rect">
            <a:avLst/>
          </a:prstGeom>
        </p:spPr>
      </p:pic>
      <p:sp>
        <p:nvSpPr>
          <p:cNvPr id="11" name="Text 5"/>
          <p:cNvSpPr/>
          <p:nvPr/>
        </p:nvSpPr>
        <p:spPr>
          <a:xfrm>
            <a:off x="1752005" y="4294440"/>
            <a:ext cx="3373160" cy="276344"/>
          </a:xfrm>
          <a:prstGeom prst="rect">
            <a:avLst/>
          </a:prstGeom>
          <a:noFill/>
          <a:ln/>
        </p:spPr>
        <p:txBody>
          <a:bodyPr wrap="none" lIns="0" tIns="0" rIns="0" bIns="0" rtlCol="0" anchor="t"/>
          <a:lstStyle/>
          <a:p>
            <a:pPr marL="0" indent="0" algn="l">
              <a:lnSpc>
                <a:spcPts val="2150"/>
              </a:lnSpc>
              <a:buNone/>
            </a:pPr>
            <a:r>
              <a:rPr lang="en-US" sz="2400" dirty="0">
                <a:solidFill>
                  <a:srgbClr val="CFCBBF"/>
                </a:solidFill>
                <a:latin typeface="Prata" pitchFamily="34" charset="0"/>
                <a:ea typeface="Prata" pitchFamily="34" charset="-122"/>
                <a:cs typeface="Prata" pitchFamily="34" charset="-120"/>
              </a:rPr>
              <a:t>Smart Credit Limit Adjustments</a:t>
            </a:r>
            <a:endParaRPr lang="en-US" sz="2400" dirty="0"/>
          </a:p>
        </p:txBody>
      </p:sp>
      <p:sp>
        <p:nvSpPr>
          <p:cNvPr id="12" name="Text 6"/>
          <p:cNvSpPr/>
          <p:nvPr/>
        </p:nvSpPr>
        <p:spPr>
          <a:xfrm>
            <a:off x="1752005" y="4659128"/>
            <a:ext cx="6598206" cy="294799"/>
          </a:xfrm>
          <a:prstGeom prst="rect">
            <a:avLst/>
          </a:prstGeom>
          <a:noFill/>
          <a:ln/>
        </p:spPr>
        <p:txBody>
          <a:bodyPr wrap="none" lIns="0" tIns="0" rIns="0" bIns="0" rtlCol="0" anchor="t"/>
          <a:lstStyle/>
          <a:p>
            <a:pPr marL="0" indent="0" algn="l">
              <a:lnSpc>
                <a:spcPts val="2300"/>
              </a:lnSpc>
              <a:buNone/>
            </a:pPr>
            <a:r>
              <a:rPr lang="en-US" sz="2000" dirty="0">
                <a:solidFill>
                  <a:srgbClr val="CFCBBF"/>
                </a:solidFill>
                <a:latin typeface="Raleway" pitchFamily="34" charset="0"/>
                <a:ea typeface="Raleway" pitchFamily="34" charset="-122"/>
                <a:cs typeface="Raleway" pitchFamily="34" charset="-120"/>
              </a:rPr>
              <a:t>Reduce limits for high-risk customers to prevent </a:t>
            </a:r>
          </a:p>
          <a:p>
            <a:pPr marL="0" indent="0" algn="l">
              <a:lnSpc>
                <a:spcPts val="2300"/>
              </a:lnSpc>
              <a:buNone/>
            </a:pPr>
            <a:r>
              <a:rPr lang="en-US" sz="2000" dirty="0">
                <a:solidFill>
                  <a:srgbClr val="CFCBBF"/>
                </a:solidFill>
                <a:latin typeface="Raleway" pitchFamily="34" charset="0"/>
                <a:ea typeface="Raleway" pitchFamily="34" charset="-122"/>
                <a:cs typeface="Raleway" pitchFamily="34" charset="-120"/>
              </a:rPr>
              <a:t>over-borrowing.</a:t>
            </a:r>
            <a:endParaRPr lang="en-US" sz="2000" dirty="0"/>
          </a:p>
        </p:txBody>
      </p:sp>
      <p:pic>
        <p:nvPicPr>
          <p:cNvPr id="13" name="Image 4" descr="preencoded.png"/>
          <p:cNvPicPr>
            <a:picLocks noChangeAspect="1"/>
          </p:cNvPicPr>
          <p:nvPr/>
        </p:nvPicPr>
        <p:blipFill>
          <a:blip r:embed="rId7"/>
          <a:stretch>
            <a:fillRect/>
          </a:stretch>
        </p:blipFill>
        <p:spPr>
          <a:xfrm>
            <a:off x="793790" y="5438221"/>
            <a:ext cx="737116" cy="1103165"/>
          </a:xfrm>
          <a:prstGeom prst="rect">
            <a:avLst/>
          </a:prstGeom>
        </p:spPr>
      </p:pic>
      <p:sp>
        <p:nvSpPr>
          <p:cNvPr id="14" name="Text 7"/>
          <p:cNvSpPr/>
          <p:nvPr/>
        </p:nvSpPr>
        <p:spPr>
          <a:xfrm>
            <a:off x="1752005" y="5633750"/>
            <a:ext cx="3028474" cy="276344"/>
          </a:xfrm>
          <a:prstGeom prst="rect">
            <a:avLst/>
          </a:prstGeom>
          <a:noFill/>
          <a:ln/>
        </p:spPr>
        <p:txBody>
          <a:bodyPr wrap="none" lIns="0" tIns="0" rIns="0" bIns="0" rtlCol="0" anchor="t"/>
          <a:lstStyle/>
          <a:p>
            <a:pPr marL="0" indent="0" algn="l">
              <a:lnSpc>
                <a:spcPts val="2150"/>
              </a:lnSpc>
              <a:buNone/>
            </a:pPr>
            <a:r>
              <a:rPr lang="en-US" sz="2400" dirty="0">
                <a:solidFill>
                  <a:srgbClr val="CFCBBF"/>
                </a:solidFill>
                <a:latin typeface="Prata" pitchFamily="34" charset="0"/>
                <a:ea typeface="Prata" pitchFamily="34" charset="-122"/>
                <a:cs typeface="Prata" pitchFamily="34" charset="-120"/>
              </a:rPr>
              <a:t>Proactive Customer Support</a:t>
            </a:r>
            <a:endParaRPr lang="en-US" sz="2400" dirty="0"/>
          </a:p>
        </p:txBody>
      </p:sp>
      <p:sp>
        <p:nvSpPr>
          <p:cNvPr id="15" name="Text 8"/>
          <p:cNvSpPr/>
          <p:nvPr/>
        </p:nvSpPr>
        <p:spPr>
          <a:xfrm>
            <a:off x="1752005" y="5998438"/>
            <a:ext cx="6598206" cy="294799"/>
          </a:xfrm>
          <a:prstGeom prst="rect">
            <a:avLst/>
          </a:prstGeom>
          <a:noFill/>
          <a:ln/>
        </p:spPr>
        <p:txBody>
          <a:bodyPr wrap="none" lIns="0" tIns="0" rIns="0" bIns="0" rtlCol="0" anchor="t"/>
          <a:lstStyle/>
          <a:p>
            <a:pPr marL="0" indent="0" algn="l">
              <a:lnSpc>
                <a:spcPts val="2300"/>
              </a:lnSpc>
              <a:buNone/>
            </a:pPr>
            <a:r>
              <a:rPr lang="en-US" sz="2000" dirty="0">
                <a:solidFill>
                  <a:srgbClr val="CFCBBF"/>
                </a:solidFill>
                <a:latin typeface="Raleway" pitchFamily="34" charset="0"/>
                <a:ea typeface="Raleway" pitchFamily="34" charset="-122"/>
                <a:cs typeface="Raleway" pitchFamily="34" charset="-120"/>
              </a:rPr>
              <a:t>Educate customers about responsible credit usage.</a:t>
            </a:r>
            <a:endParaRPr lang="en-US" sz="2000" dirty="0"/>
          </a:p>
        </p:txBody>
      </p:sp>
      <p:pic>
        <p:nvPicPr>
          <p:cNvPr id="16" name="Image 5" descr="preencoded.png"/>
          <p:cNvPicPr>
            <a:picLocks noChangeAspect="1"/>
          </p:cNvPicPr>
          <p:nvPr/>
        </p:nvPicPr>
        <p:blipFill>
          <a:blip r:embed="rId8"/>
          <a:stretch>
            <a:fillRect/>
          </a:stretch>
        </p:blipFill>
        <p:spPr>
          <a:xfrm>
            <a:off x="793790" y="6609083"/>
            <a:ext cx="737116" cy="1103165"/>
          </a:xfrm>
          <a:prstGeom prst="rect">
            <a:avLst/>
          </a:prstGeom>
        </p:spPr>
      </p:pic>
      <p:sp>
        <p:nvSpPr>
          <p:cNvPr id="17" name="Text 9"/>
          <p:cNvSpPr/>
          <p:nvPr/>
        </p:nvSpPr>
        <p:spPr>
          <a:xfrm>
            <a:off x="1752005" y="6756484"/>
            <a:ext cx="2474119" cy="276344"/>
          </a:xfrm>
          <a:prstGeom prst="rect">
            <a:avLst/>
          </a:prstGeom>
          <a:noFill/>
          <a:ln/>
        </p:spPr>
        <p:txBody>
          <a:bodyPr wrap="none" lIns="0" tIns="0" rIns="0" bIns="0" rtlCol="0" anchor="t"/>
          <a:lstStyle/>
          <a:p>
            <a:pPr marL="0" indent="0" algn="l">
              <a:lnSpc>
                <a:spcPts val="2150"/>
              </a:lnSpc>
              <a:buNone/>
            </a:pPr>
            <a:r>
              <a:rPr lang="en-US" sz="2400" dirty="0">
                <a:solidFill>
                  <a:srgbClr val="CFCBBF"/>
                </a:solidFill>
                <a:latin typeface="Prata" pitchFamily="34" charset="0"/>
                <a:ea typeface="Prata" pitchFamily="34" charset="-122"/>
                <a:cs typeface="Prata" pitchFamily="34" charset="-120"/>
              </a:rPr>
              <a:t>Continuous Monitoring</a:t>
            </a:r>
            <a:endParaRPr lang="en-US" sz="2400" dirty="0"/>
          </a:p>
        </p:txBody>
      </p:sp>
      <p:sp>
        <p:nvSpPr>
          <p:cNvPr id="18" name="Text 10"/>
          <p:cNvSpPr/>
          <p:nvPr/>
        </p:nvSpPr>
        <p:spPr>
          <a:xfrm>
            <a:off x="1752005" y="7121172"/>
            <a:ext cx="6598206" cy="294799"/>
          </a:xfrm>
          <a:prstGeom prst="rect">
            <a:avLst/>
          </a:prstGeom>
          <a:noFill/>
          <a:ln/>
        </p:spPr>
        <p:txBody>
          <a:bodyPr wrap="none" lIns="0" tIns="0" rIns="0" bIns="0" rtlCol="0" anchor="t"/>
          <a:lstStyle/>
          <a:p>
            <a:pPr marL="0" indent="0" algn="l">
              <a:lnSpc>
                <a:spcPts val="2300"/>
              </a:lnSpc>
              <a:buNone/>
            </a:pPr>
            <a:r>
              <a:rPr lang="en-US" sz="2000" dirty="0">
                <a:solidFill>
                  <a:srgbClr val="CFCBBF"/>
                </a:solidFill>
                <a:latin typeface="Raleway" pitchFamily="34" charset="0"/>
                <a:ea typeface="Raleway" pitchFamily="34" charset="-122"/>
                <a:cs typeface="Raleway" pitchFamily="34" charset="-120"/>
              </a:rPr>
              <a:t>Update the model regularly with new data</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6280190" y="827662"/>
            <a:ext cx="8073484" cy="1417558"/>
          </a:xfrm>
          <a:prstGeom prst="rect">
            <a:avLst/>
          </a:prstGeom>
          <a:noFill/>
          <a:ln/>
        </p:spPr>
        <p:txBody>
          <a:bodyPr wrap="square" lIns="0" tIns="0" rIns="0" bIns="0" rtlCol="0" anchor="t"/>
          <a:lstStyle/>
          <a:p>
            <a:pPr marL="0" indent="0">
              <a:lnSpc>
                <a:spcPts val="5550"/>
              </a:lnSpc>
              <a:buNone/>
            </a:pPr>
            <a:r>
              <a:rPr lang="en-US" sz="4400" dirty="0">
                <a:solidFill>
                  <a:srgbClr val="F2E782"/>
                </a:solidFill>
                <a:latin typeface="Prata" pitchFamily="34" charset="0"/>
                <a:ea typeface="Prata" pitchFamily="34" charset="-122"/>
                <a:cs typeface="Prata" pitchFamily="34" charset="-120"/>
              </a:rPr>
              <a:t>Business Benefits: </a:t>
            </a:r>
          </a:p>
          <a:p>
            <a:pPr marL="0" indent="0">
              <a:lnSpc>
                <a:spcPts val="5550"/>
              </a:lnSpc>
              <a:buNone/>
            </a:pPr>
            <a:r>
              <a:rPr lang="en-US" sz="4400" dirty="0">
                <a:solidFill>
                  <a:srgbClr val="F2E782"/>
                </a:solidFill>
                <a:latin typeface="Prata" pitchFamily="34" charset="0"/>
                <a:ea typeface="Prata" pitchFamily="34" charset="-122"/>
                <a:cs typeface="Prata" pitchFamily="34" charset="-120"/>
              </a:rPr>
              <a:t>			Why This Matters</a:t>
            </a:r>
            <a:endParaRPr lang="en-US" sz="4400" dirty="0"/>
          </a:p>
        </p:txBody>
      </p:sp>
      <p:sp>
        <p:nvSpPr>
          <p:cNvPr id="4" name="Shape 1"/>
          <p:cNvSpPr/>
          <p:nvPr/>
        </p:nvSpPr>
        <p:spPr>
          <a:xfrm>
            <a:off x="6280190" y="2998155"/>
            <a:ext cx="170021" cy="425291"/>
          </a:xfrm>
          <a:prstGeom prst="roundRect">
            <a:avLst>
              <a:gd name="adj" fmla="val 20012"/>
            </a:avLst>
          </a:prstGeom>
          <a:solidFill>
            <a:srgbClr val="3A3B3C"/>
          </a:solidFill>
          <a:ln/>
        </p:spPr>
        <p:txBody>
          <a:bodyPr/>
          <a:lstStyle/>
          <a:p>
            <a:endParaRPr lang="en-US" sz="2400"/>
          </a:p>
        </p:txBody>
      </p:sp>
      <p:sp>
        <p:nvSpPr>
          <p:cNvPr id="5" name="Text 2"/>
          <p:cNvSpPr/>
          <p:nvPr/>
        </p:nvSpPr>
        <p:spPr>
          <a:xfrm>
            <a:off x="6790373" y="2998155"/>
            <a:ext cx="3965615" cy="425291"/>
          </a:xfrm>
          <a:prstGeom prst="rect">
            <a:avLst/>
          </a:prstGeom>
          <a:noFill/>
          <a:ln/>
        </p:spPr>
        <p:txBody>
          <a:bodyPr wrap="none" lIns="0" tIns="0" rIns="0" bIns="0" rtlCol="0" anchor="t"/>
          <a:lstStyle/>
          <a:p>
            <a:pPr marL="0" indent="0" algn="l">
              <a:lnSpc>
                <a:spcPts val="3300"/>
              </a:lnSpc>
              <a:buNone/>
            </a:pPr>
            <a:r>
              <a:rPr lang="en-US" sz="2400" dirty="0">
                <a:solidFill>
                  <a:srgbClr val="CFCBBF"/>
                </a:solidFill>
                <a:latin typeface="Prata" pitchFamily="34" charset="0"/>
                <a:ea typeface="Prata" pitchFamily="34" charset="-122"/>
                <a:cs typeface="Prata" pitchFamily="34" charset="-120"/>
              </a:rPr>
              <a:t>Reduces financial losses</a:t>
            </a:r>
            <a:endParaRPr lang="en-US" sz="2400" dirty="0"/>
          </a:p>
        </p:txBody>
      </p:sp>
      <p:sp>
        <p:nvSpPr>
          <p:cNvPr id="6" name="Shape 3"/>
          <p:cNvSpPr/>
          <p:nvPr/>
        </p:nvSpPr>
        <p:spPr>
          <a:xfrm>
            <a:off x="6620351" y="3674321"/>
            <a:ext cx="170021" cy="425291"/>
          </a:xfrm>
          <a:prstGeom prst="roundRect">
            <a:avLst>
              <a:gd name="adj" fmla="val 20012"/>
            </a:avLst>
          </a:prstGeom>
          <a:solidFill>
            <a:srgbClr val="3A3B3C"/>
          </a:solidFill>
          <a:ln/>
        </p:spPr>
        <p:txBody>
          <a:bodyPr/>
          <a:lstStyle/>
          <a:p>
            <a:endParaRPr lang="en-US" sz="2400"/>
          </a:p>
        </p:txBody>
      </p:sp>
      <p:sp>
        <p:nvSpPr>
          <p:cNvPr id="7" name="Text 4"/>
          <p:cNvSpPr/>
          <p:nvPr/>
        </p:nvSpPr>
        <p:spPr>
          <a:xfrm>
            <a:off x="7130534" y="3674321"/>
            <a:ext cx="3402330" cy="425291"/>
          </a:xfrm>
          <a:prstGeom prst="rect">
            <a:avLst/>
          </a:prstGeom>
          <a:noFill/>
          <a:ln/>
        </p:spPr>
        <p:txBody>
          <a:bodyPr wrap="none" lIns="0" tIns="0" rIns="0" bIns="0" rtlCol="0" anchor="t"/>
          <a:lstStyle/>
          <a:p>
            <a:pPr marL="0" indent="0" algn="l">
              <a:lnSpc>
                <a:spcPts val="3300"/>
              </a:lnSpc>
              <a:buNone/>
            </a:pPr>
            <a:r>
              <a:rPr lang="en-US" sz="2400" dirty="0">
                <a:solidFill>
                  <a:srgbClr val="CFCBBF"/>
                </a:solidFill>
                <a:latin typeface="Prata" pitchFamily="34" charset="0"/>
                <a:ea typeface="Prata" pitchFamily="34" charset="-122"/>
                <a:cs typeface="Prata" pitchFamily="34" charset="-120"/>
              </a:rPr>
              <a:t>Improves cash flow</a:t>
            </a:r>
            <a:endParaRPr lang="en-US" sz="2400" dirty="0"/>
          </a:p>
        </p:txBody>
      </p:sp>
      <p:sp>
        <p:nvSpPr>
          <p:cNvPr id="8" name="Shape 5"/>
          <p:cNvSpPr/>
          <p:nvPr/>
        </p:nvSpPr>
        <p:spPr>
          <a:xfrm>
            <a:off x="6960632" y="4470798"/>
            <a:ext cx="170021" cy="425291"/>
          </a:xfrm>
          <a:prstGeom prst="roundRect">
            <a:avLst>
              <a:gd name="adj" fmla="val 20012"/>
            </a:avLst>
          </a:prstGeom>
          <a:solidFill>
            <a:srgbClr val="3A3B3C"/>
          </a:solidFill>
          <a:ln/>
        </p:spPr>
        <p:txBody>
          <a:bodyPr/>
          <a:lstStyle/>
          <a:p>
            <a:endParaRPr lang="en-US" sz="2400"/>
          </a:p>
        </p:txBody>
      </p:sp>
      <p:sp>
        <p:nvSpPr>
          <p:cNvPr id="9" name="Text 6"/>
          <p:cNvSpPr/>
          <p:nvPr/>
        </p:nvSpPr>
        <p:spPr>
          <a:xfrm>
            <a:off x="7470815" y="4470798"/>
            <a:ext cx="5444966" cy="425291"/>
          </a:xfrm>
          <a:prstGeom prst="rect">
            <a:avLst/>
          </a:prstGeom>
          <a:noFill/>
          <a:ln/>
        </p:spPr>
        <p:txBody>
          <a:bodyPr wrap="none" lIns="0" tIns="0" rIns="0" bIns="0" rtlCol="0" anchor="t"/>
          <a:lstStyle/>
          <a:p>
            <a:pPr marL="0" indent="0" algn="l">
              <a:lnSpc>
                <a:spcPts val="3300"/>
              </a:lnSpc>
              <a:buNone/>
            </a:pPr>
            <a:r>
              <a:rPr lang="en-US" sz="2400" dirty="0">
                <a:solidFill>
                  <a:srgbClr val="CFCBBF"/>
                </a:solidFill>
                <a:latin typeface="Prata" pitchFamily="34" charset="0"/>
                <a:ea typeface="Prata" pitchFamily="34" charset="-122"/>
                <a:cs typeface="Prata" pitchFamily="34" charset="-120"/>
              </a:rPr>
              <a:t>Enhances customer relationships</a:t>
            </a:r>
            <a:endParaRPr lang="en-US" sz="2400" dirty="0"/>
          </a:p>
        </p:txBody>
      </p:sp>
      <p:sp>
        <p:nvSpPr>
          <p:cNvPr id="10" name="Shape 7"/>
          <p:cNvSpPr/>
          <p:nvPr/>
        </p:nvSpPr>
        <p:spPr>
          <a:xfrm>
            <a:off x="7300913" y="5351509"/>
            <a:ext cx="170021" cy="425291"/>
          </a:xfrm>
          <a:prstGeom prst="roundRect">
            <a:avLst>
              <a:gd name="adj" fmla="val 20012"/>
            </a:avLst>
          </a:prstGeom>
          <a:solidFill>
            <a:srgbClr val="3A3B3C"/>
          </a:solidFill>
          <a:ln/>
        </p:spPr>
        <p:txBody>
          <a:bodyPr/>
          <a:lstStyle/>
          <a:p>
            <a:endParaRPr lang="en-US" sz="2400"/>
          </a:p>
        </p:txBody>
      </p:sp>
      <p:sp>
        <p:nvSpPr>
          <p:cNvPr id="11" name="Text 8"/>
          <p:cNvSpPr/>
          <p:nvPr/>
        </p:nvSpPr>
        <p:spPr>
          <a:xfrm>
            <a:off x="7811095" y="5351509"/>
            <a:ext cx="5727382" cy="425291"/>
          </a:xfrm>
          <a:prstGeom prst="rect">
            <a:avLst/>
          </a:prstGeom>
          <a:noFill/>
          <a:ln/>
        </p:spPr>
        <p:txBody>
          <a:bodyPr wrap="none" lIns="0" tIns="0" rIns="0" bIns="0" rtlCol="0" anchor="t"/>
          <a:lstStyle/>
          <a:p>
            <a:pPr marL="0" indent="0" algn="l">
              <a:lnSpc>
                <a:spcPts val="3300"/>
              </a:lnSpc>
              <a:buNone/>
            </a:pPr>
            <a:r>
              <a:rPr lang="en-US" sz="2400" dirty="0">
                <a:solidFill>
                  <a:srgbClr val="CFCBBF"/>
                </a:solidFill>
                <a:latin typeface="Prata" pitchFamily="34" charset="0"/>
                <a:ea typeface="Prata" pitchFamily="34" charset="-122"/>
                <a:cs typeface="Prata" pitchFamily="34" charset="-120"/>
              </a:rPr>
              <a:t>Strengthens regulatory compliance</a:t>
            </a:r>
            <a:endParaRPr lang="en-US" sz="2400" dirty="0"/>
          </a:p>
        </p:txBody>
      </p:sp>
      <p:sp>
        <p:nvSpPr>
          <p:cNvPr id="12" name="Shape 9"/>
          <p:cNvSpPr/>
          <p:nvPr/>
        </p:nvSpPr>
        <p:spPr>
          <a:xfrm>
            <a:off x="7679094" y="6220187"/>
            <a:ext cx="170021" cy="425291"/>
          </a:xfrm>
          <a:prstGeom prst="roundRect">
            <a:avLst>
              <a:gd name="adj" fmla="val 20012"/>
            </a:avLst>
          </a:prstGeom>
          <a:solidFill>
            <a:srgbClr val="3A3B3C"/>
          </a:solidFill>
          <a:ln/>
        </p:spPr>
        <p:txBody>
          <a:bodyPr/>
          <a:lstStyle/>
          <a:p>
            <a:endParaRPr lang="en-US" sz="2400"/>
          </a:p>
        </p:txBody>
      </p:sp>
      <p:sp>
        <p:nvSpPr>
          <p:cNvPr id="13" name="Text 10"/>
          <p:cNvSpPr/>
          <p:nvPr/>
        </p:nvSpPr>
        <p:spPr>
          <a:xfrm>
            <a:off x="8189277" y="6220187"/>
            <a:ext cx="5167789" cy="425291"/>
          </a:xfrm>
          <a:prstGeom prst="rect">
            <a:avLst/>
          </a:prstGeom>
          <a:noFill/>
          <a:ln/>
        </p:spPr>
        <p:txBody>
          <a:bodyPr wrap="none" lIns="0" tIns="0" rIns="0" bIns="0" rtlCol="0" anchor="t"/>
          <a:lstStyle/>
          <a:p>
            <a:pPr marL="0" indent="0" algn="l">
              <a:lnSpc>
                <a:spcPts val="3300"/>
              </a:lnSpc>
              <a:buNone/>
            </a:pPr>
            <a:r>
              <a:rPr lang="en-US" sz="2400" dirty="0">
                <a:solidFill>
                  <a:srgbClr val="CFCBBF"/>
                </a:solidFill>
                <a:latin typeface="Prata" pitchFamily="34" charset="0"/>
                <a:ea typeface="Prata" pitchFamily="34" charset="-122"/>
                <a:cs typeface="Prata" pitchFamily="34" charset="-120"/>
              </a:rPr>
              <a:t>Supports long-term profitability</a:t>
            </a:r>
            <a:endParaRPr lang="en-US" sz="2400" dirty="0"/>
          </a:p>
        </p:txBody>
      </p:sp>
      <p:pic>
        <p:nvPicPr>
          <p:cNvPr id="14" name="Picture 13">
            <a:extLst>
              <a:ext uri="{FF2B5EF4-FFF2-40B4-BE49-F238E27FC236}">
                <a16:creationId xmlns:a16="http://schemas.microsoft.com/office/drawing/2014/main" id="{1F1E9AED-426A-ACCC-3F2B-AA3F3EC05034}"/>
              </a:ext>
            </a:extLst>
          </p:cNvPr>
          <p:cNvPicPr>
            <a:picLocks noChangeAspect="1"/>
          </p:cNvPicPr>
          <p:nvPr/>
        </p:nvPicPr>
        <p:blipFill>
          <a:blip r:embed="rId3"/>
          <a:stretch>
            <a:fillRect/>
          </a:stretch>
        </p:blipFill>
        <p:spPr>
          <a:xfrm>
            <a:off x="12786100" y="7592952"/>
            <a:ext cx="1768674" cy="566976"/>
          </a:xfrm>
          <a:prstGeom prst="rect">
            <a:avLst/>
          </a:prstGeom>
        </p:spPr>
      </p:pic>
      <p:pic>
        <p:nvPicPr>
          <p:cNvPr id="15" name="Image 0" descr="preencoded.png">
            <a:extLst>
              <a:ext uri="{FF2B5EF4-FFF2-40B4-BE49-F238E27FC236}">
                <a16:creationId xmlns:a16="http://schemas.microsoft.com/office/drawing/2014/main" id="{C1ADC084-EA4B-C5BC-1B51-7D9E9FC85D23}"/>
              </a:ext>
            </a:extLst>
          </p:cNvPr>
          <p:cNvPicPr>
            <a:picLocks noChangeAspect="1"/>
          </p:cNvPicPr>
          <p:nvPr/>
        </p:nvPicPr>
        <p:blipFill>
          <a:blip r:embed="rId4"/>
          <a:stretch>
            <a:fillRect/>
          </a:stretch>
        </p:blipFill>
        <p:spPr>
          <a:xfrm>
            <a:off x="0" y="-35515"/>
            <a:ext cx="5486400"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18836"/>
            <a:ext cx="5670590" cy="708779"/>
          </a:xfrm>
          <a:prstGeom prst="rect">
            <a:avLst/>
          </a:prstGeom>
          <a:noFill/>
          <a:ln/>
        </p:spPr>
        <p:txBody>
          <a:bodyPr wrap="none" lIns="0" tIns="0" rIns="0" bIns="0" rtlCol="0" anchor="t"/>
          <a:lstStyle/>
          <a:p>
            <a:pPr marL="0" indent="0">
              <a:lnSpc>
                <a:spcPts val="5550"/>
              </a:lnSpc>
              <a:buNone/>
            </a:pPr>
            <a:r>
              <a:rPr lang="en-US" sz="4400" dirty="0">
                <a:solidFill>
                  <a:srgbClr val="F2E782"/>
                </a:solidFill>
                <a:latin typeface="Prata" pitchFamily="34" charset="0"/>
                <a:ea typeface="Prata" pitchFamily="34" charset="-122"/>
                <a:cs typeface="Prata" pitchFamily="34" charset="-120"/>
              </a:rPr>
              <a:t>Conclusion</a:t>
            </a:r>
            <a:endParaRPr lang="en-US" sz="4400" dirty="0"/>
          </a:p>
        </p:txBody>
      </p:sp>
      <p:sp>
        <p:nvSpPr>
          <p:cNvPr id="4" name="Text 1"/>
          <p:cNvSpPr/>
          <p:nvPr/>
        </p:nvSpPr>
        <p:spPr>
          <a:xfrm>
            <a:off x="793790" y="3167777"/>
            <a:ext cx="7556421" cy="362903"/>
          </a:xfrm>
          <a:prstGeom prst="rect">
            <a:avLst/>
          </a:prstGeom>
          <a:noFill/>
          <a:ln/>
        </p:spPr>
        <p:txBody>
          <a:bodyPr wrap="non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 Predictive analytics empowers BestCard to reduce financial risks.</a:t>
            </a:r>
            <a:endParaRPr lang="en-US" sz="2000" dirty="0"/>
          </a:p>
        </p:txBody>
      </p:sp>
      <p:sp>
        <p:nvSpPr>
          <p:cNvPr id="5" name="Text 2"/>
          <p:cNvSpPr/>
          <p:nvPr/>
        </p:nvSpPr>
        <p:spPr>
          <a:xfrm>
            <a:off x="793790" y="3785830"/>
            <a:ext cx="7556421" cy="362903"/>
          </a:xfrm>
          <a:prstGeom prst="rect">
            <a:avLst/>
          </a:prstGeom>
          <a:noFill/>
          <a:ln/>
        </p:spPr>
        <p:txBody>
          <a:bodyPr wrap="non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 A data-driven approach helps identify who is at risk before </a:t>
            </a:r>
          </a:p>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they default.</a:t>
            </a:r>
            <a:endParaRPr lang="en-US" sz="2000" dirty="0"/>
          </a:p>
        </p:txBody>
      </p:sp>
      <p:sp>
        <p:nvSpPr>
          <p:cNvPr id="6" name="Text 3"/>
          <p:cNvSpPr/>
          <p:nvPr/>
        </p:nvSpPr>
        <p:spPr>
          <a:xfrm>
            <a:off x="793790" y="4681477"/>
            <a:ext cx="7556421" cy="725805"/>
          </a:xfrm>
          <a:prstGeom prst="rect">
            <a:avLst/>
          </a:prstGeom>
          <a:noFill/>
          <a:ln/>
        </p:spPr>
        <p:txBody>
          <a:bodyPr wrap="squar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 Implementing these strategies will lead to lower default rates and higher profits.</a:t>
            </a:r>
            <a:endParaRPr lang="en-US" sz="2000" dirty="0"/>
          </a:p>
        </p:txBody>
      </p:sp>
      <p:sp>
        <p:nvSpPr>
          <p:cNvPr id="7" name="Text 4"/>
          <p:cNvSpPr/>
          <p:nvPr/>
        </p:nvSpPr>
        <p:spPr>
          <a:xfrm>
            <a:off x="793790" y="5662433"/>
            <a:ext cx="7556421" cy="725805"/>
          </a:xfrm>
          <a:prstGeom prst="rect">
            <a:avLst/>
          </a:prstGeom>
          <a:noFill/>
          <a:ln/>
        </p:spPr>
        <p:txBody>
          <a:bodyPr wrap="squar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Call to Action: Let’s integrate this model and start preventing defaults today!</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9164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Business Problem</a:t>
            </a:r>
            <a:endParaRPr lang="en-US" sz="4450" dirty="0"/>
          </a:p>
        </p:txBody>
      </p:sp>
      <p:sp>
        <p:nvSpPr>
          <p:cNvPr id="4" name="Text 1"/>
          <p:cNvSpPr/>
          <p:nvPr/>
        </p:nvSpPr>
        <p:spPr>
          <a:xfrm>
            <a:off x="6280190" y="2119006"/>
            <a:ext cx="7086894" cy="566976"/>
          </a:xfrm>
          <a:prstGeom prst="rect">
            <a:avLst/>
          </a:prstGeom>
          <a:noFill/>
          <a:ln/>
        </p:spPr>
        <p:txBody>
          <a:bodyPr wrap="none" lIns="0" tIns="0" rIns="0" bIns="0" rtlCol="0" anchor="t"/>
          <a:lstStyle/>
          <a:p>
            <a:pPr marL="0" indent="0">
              <a:lnSpc>
                <a:spcPts val="4450"/>
              </a:lnSpc>
              <a:buNone/>
            </a:pPr>
            <a:r>
              <a:rPr lang="en-US" sz="3200" dirty="0">
                <a:solidFill>
                  <a:srgbClr val="F2E782"/>
                </a:solidFill>
                <a:latin typeface="Prata" pitchFamily="34" charset="0"/>
                <a:ea typeface="Prata" pitchFamily="34" charset="-122"/>
                <a:cs typeface="Prata" pitchFamily="34" charset="-120"/>
              </a:rPr>
              <a:t>Observation</a:t>
            </a:r>
            <a:endParaRPr lang="en-US" sz="3200" dirty="0"/>
          </a:p>
        </p:txBody>
      </p:sp>
      <p:sp>
        <p:nvSpPr>
          <p:cNvPr id="5" name="Text 2"/>
          <p:cNvSpPr/>
          <p:nvPr/>
        </p:nvSpPr>
        <p:spPr>
          <a:xfrm>
            <a:off x="6280190" y="2912795"/>
            <a:ext cx="7086894" cy="1085919"/>
          </a:xfrm>
          <a:prstGeom prst="rect">
            <a:avLst/>
          </a:prstGeom>
          <a:noFill/>
          <a:ln/>
        </p:spPr>
        <p:txBody>
          <a:bodyPr wrap="squar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An increasing number of account holders have been failing to meet their minimum payment requirements, leading to a rise in defaults.</a:t>
            </a:r>
            <a:endParaRPr lang="en-US" sz="2000" dirty="0"/>
          </a:p>
        </p:txBody>
      </p:sp>
      <p:sp>
        <p:nvSpPr>
          <p:cNvPr id="6" name="Text 3"/>
          <p:cNvSpPr/>
          <p:nvPr/>
        </p:nvSpPr>
        <p:spPr>
          <a:xfrm>
            <a:off x="6280189" y="4748247"/>
            <a:ext cx="6091187" cy="425291"/>
          </a:xfrm>
          <a:prstGeom prst="rect">
            <a:avLst/>
          </a:prstGeom>
          <a:noFill/>
          <a:ln/>
        </p:spPr>
        <p:txBody>
          <a:bodyPr wrap="none" lIns="0" tIns="0" rIns="0" bIns="0" rtlCol="0" anchor="t"/>
          <a:lstStyle/>
          <a:p>
            <a:pPr marL="0" indent="0">
              <a:lnSpc>
                <a:spcPts val="3300"/>
              </a:lnSpc>
              <a:buNone/>
            </a:pPr>
            <a:r>
              <a:rPr lang="en-US" sz="3200" dirty="0">
                <a:solidFill>
                  <a:srgbClr val="F2E782"/>
                </a:solidFill>
                <a:latin typeface="Prata" pitchFamily="34" charset="0"/>
                <a:ea typeface="Prata" pitchFamily="34" charset="-122"/>
                <a:cs typeface="Prata" pitchFamily="34" charset="-120"/>
              </a:rPr>
              <a:t>Pain Points &amp; Gaps</a:t>
            </a:r>
            <a:endParaRPr lang="en-US" sz="3200" dirty="0"/>
          </a:p>
        </p:txBody>
      </p:sp>
      <p:sp>
        <p:nvSpPr>
          <p:cNvPr id="7" name="Text 4"/>
          <p:cNvSpPr/>
          <p:nvPr/>
        </p:nvSpPr>
        <p:spPr>
          <a:xfrm>
            <a:off x="6280190" y="5400352"/>
            <a:ext cx="6268747" cy="1481714"/>
          </a:xfrm>
          <a:prstGeom prst="rect">
            <a:avLst/>
          </a:prstGeom>
          <a:noFill/>
          <a:ln/>
        </p:spPr>
        <p:txBody>
          <a:bodyPr wrap="square" lIns="0" tIns="0" rIns="0" bIns="0" rtlCol="0" anchor="t"/>
          <a:lstStyle/>
          <a:p>
            <a:pPr marL="342900" indent="-342900">
              <a:lnSpc>
                <a:spcPts val="2850"/>
              </a:lnSpc>
              <a:buSzPct val="100000"/>
              <a:buChar char="•"/>
            </a:pPr>
            <a:r>
              <a:rPr lang="en-US" sz="2000" dirty="0">
                <a:solidFill>
                  <a:srgbClr val="CFCBBF"/>
                </a:solidFill>
                <a:latin typeface="Raleway" pitchFamily="34" charset="0"/>
                <a:ea typeface="Raleway" pitchFamily="34" charset="-122"/>
                <a:cs typeface="Raleway" pitchFamily="34" charset="-120"/>
              </a:rPr>
              <a:t>Higher financial risk &amp; collection costs</a:t>
            </a:r>
          </a:p>
          <a:p>
            <a:pPr marL="342900" indent="-342900">
              <a:lnSpc>
                <a:spcPts val="2850"/>
              </a:lnSpc>
              <a:buSzPct val="100000"/>
              <a:buFontTx/>
              <a:buChar char="•"/>
            </a:pPr>
            <a:r>
              <a:rPr lang="en-US" sz="2000" dirty="0">
                <a:solidFill>
                  <a:srgbClr val="CFCBBF"/>
                </a:solidFill>
                <a:latin typeface="Raleway" pitchFamily="34" charset="0"/>
                <a:ea typeface="Raleway" pitchFamily="34" charset="-122"/>
                <a:cs typeface="Raleway" pitchFamily="34" charset="-120"/>
              </a:rPr>
              <a:t>Inefficient reactive strategies</a:t>
            </a:r>
          </a:p>
          <a:p>
            <a:pPr marL="342900" indent="-342900">
              <a:lnSpc>
                <a:spcPts val="2850"/>
              </a:lnSpc>
              <a:buSzPct val="100000"/>
              <a:buFontTx/>
              <a:buChar char="•"/>
            </a:pPr>
            <a:r>
              <a:rPr lang="en-US" sz="2000" dirty="0">
                <a:solidFill>
                  <a:srgbClr val="CFCBBF"/>
                </a:solidFill>
                <a:latin typeface="Raleway" pitchFamily="34" charset="0"/>
                <a:ea typeface="Raleway" pitchFamily="34" charset="-122"/>
                <a:cs typeface="Raleway" pitchFamily="34" charset="-120"/>
              </a:rPr>
              <a:t>Lack of data-driven risk assessment</a:t>
            </a:r>
            <a:endParaRPr lang="en-US" sz="2000" dirty="0"/>
          </a:p>
          <a:p>
            <a:pPr marL="342900" indent="-342900">
              <a:lnSpc>
                <a:spcPts val="2850"/>
              </a:lnSpc>
              <a:buSzPct val="100000"/>
              <a:buChar char="•"/>
            </a:pPr>
            <a:endParaRPr lang="en-US" sz="2000" dirty="0"/>
          </a:p>
        </p:txBody>
      </p:sp>
      <p:pic>
        <p:nvPicPr>
          <p:cNvPr id="11" name="Picture 10">
            <a:extLst>
              <a:ext uri="{FF2B5EF4-FFF2-40B4-BE49-F238E27FC236}">
                <a16:creationId xmlns:a16="http://schemas.microsoft.com/office/drawing/2014/main" id="{B426050D-46CE-15E8-9A63-6ABCEA8CDE94}"/>
              </a:ext>
            </a:extLst>
          </p:cNvPr>
          <p:cNvPicPr>
            <a:picLocks noChangeAspect="1"/>
          </p:cNvPicPr>
          <p:nvPr/>
        </p:nvPicPr>
        <p:blipFill>
          <a:blip r:embed="rId4"/>
          <a:stretch>
            <a:fillRect/>
          </a:stretch>
        </p:blipFill>
        <p:spPr>
          <a:xfrm>
            <a:off x="12753442" y="7592952"/>
            <a:ext cx="1768674" cy="5669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51654"/>
            <a:ext cx="677203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Understanding Our Data</a:t>
            </a:r>
            <a:endParaRPr lang="en-US" sz="4450" dirty="0"/>
          </a:p>
        </p:txBody>
      </p:sp>
      <p:sp>
        <p:nvSpPr>
          <p:cNvPr id="4" name="Shape 1"/>
          <p:cNvSpPr/>
          <p:nvPr/>
        </p:nvSpPr>
        <p:spPr>
          <a:xfrm>
            <a:off x="781758" y="2071522"/>
            <a:ext cx="510302" cy="510302"/>
          </a:xfrm>
          <a:prstGeom prst="roundRect">
            <a:avLst>
              <a:gd name="adj" fmla="val 6667"/>
            </a:avLst>
          </a:prstGeom>
          <a:solidFill>
            <a:srgbClr val="3A3B3C"/>
          </a:solidFill>
          <a:ln/>
        </p:spPr>
        <p:txBody>
          <a:bodyPr/>
          <a:lstStyle/>
          <a:p>
            <a:endParaRPr lang="en-US"/>
          </a:p>
        </p:txBody>
      </p:sp>
      <p:sp>
        <p:nvSpPr>
          <p:cNvPr id="5" name="Text 2"/>
          <p:cNvSpPr/>
          <p:nvPr/>
        </p:nvSpPr>
        <p:spPr>
          <a:xfrm>
            <a:off x="978211" y="2204660"/>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2155746"/>
            <a:ext cx="2835235" cy="354330"/>
          </a:xfrm>
          <a:prstGeom prst="rect">
            <a:avLst/>
          </a:prstGeom>
          <a:noFill/>
          <a:ln/>
        </p:spPr>
        <p:txBody>
          <a:bodyPr wrap="none" lIns="0" tIns="0" rIns="0" bIns="0" rtlCol="0" anchor="t"/>
          <a:lstStyle/>
          <a:p>
            <a:pPr marL="0" indent="0">
              <a:lnSpc>
                <a:spcPts val="2750"/>
              </a:lnSpc>
              <a:buNone/>
            </a:pPr>
            <a:r>
              <a:rPr lang="en-US" sz="2800" dirty="0">
                <a:solidFill>
                  <a:srgbClr val="CFCBBF"/>
                </a:solidFill>
                <a:latin typeface="Prata" pitchFamily="34" charset="0"/>
                <a:ea typeface="Prata" pitchFamily="34" charset="-122"/>
                <a:cs typeface="Prata" pitchFamily="34" charset="-120"/>
              </a:rPr>
              <a:t>Data</a:t>
            </a:r>
            <a:endParaRPr lang="en-US" sz="2800" dirty="0"/>
          </a:p>
        </p:txBody>
      </p:sp>
      <p:sp>
        <p:nvSpPr>
          <p:cNvPr id="7" name="Text 4"/>
          <p:cNvSpPr/>
          <p:nvPr/>
        </p:nvSpPr>
        <p:spPr>
          <a:xfrm>
            <a:off x="1530906" y="2646164"/>
            <a:ext cx="6819305" cy="362903"/>
          </a:xfrm>
          <a:prstGeom prst="rect">
            <a:avLst/>
          </a:prstGeom>
          <a:noFill/>
          <a:ln/>
        </p:spPr>
        <p:txBody>
          <a:bodyPr wrap="non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26,664 rows and 31 columns</a:t>
            </a:r>
            <a:endParaRPr lang="en-US" sz="2000" dirty="0"/>
          </a:p>
        </p:txBody>
      </p:sp>
      <p:sp>
        <p:nvSpPr>
          <p:cNvPr id="8" name="Shape 5"/>
          <p:cNvSpPr/>
          <p:nvPr/>
        </p:nvSpPr>
        <p:spPr>
          <a:xfrm>
            <a:off x="781758" y="3430872"/>
            <a:ext cx="510302" cy="510302"/>
          </a:xfrm>
          <a:prstGeom prst="roundRect">
            <a:avLst>
              <a:gd name="adj" fmla="val 6667"/>
            </a:avLst>
          </a:prstGeom>
          <a:solidFill>
            <a:srgbClr val="3A3B3C"/>
          </a:solidFill>
          <a:ln/>
        </p:spPr>
        <p:txBody>
          <a:bodyPr/>
          <a:lstStyle/>
          <a:p>
            <a:endParaRPr lang="en-US"/>
          </a:p>
        </p:txBody>
      </p:sp>
      <p:sp>
        <p:nvSpPr>
          <p:cNvPr id="9" name="Text 6"/>
          <p:cNvSpPr/>
          <p:nvPr/>
        </p:nvSpPr>
        <p:spPr>
          <a:xfrm>
            <a:off x="932610" y="3564010"/>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1530906" y="3491032"/>
            <a:ext cx="2835235" cy="354330"/>
          </a:xfrm>
          <a:prstGeom prst="rect">
            <a:avLst/>
          </a:prstGeom>
          <a:noFill/>
          <a:ln/>
        </p:spPr>
        <p:txBody>
          <a:bodyPr wrap="none" lIns="0" tIns="0" rIns="0" bIns="0" rtlCol="0" anchor="t"/>
          <a:lstStyle/>
          <a:p>
            <a:pPr marL="0" indent="0">
              <a:lnSpc>
                <a:spcPts val="2750"/>
              </a:lnSpc>
              <a:buNone/>
            </a:pPr>
            <a:r>
              <a:rPr lang="en-US" sz="2800" dirty="0">
                <a:solidFill>
                  <a:srgbClr val="CFCBBF"/>
                </a:solidFill>
                <a:latin typeface="Prata" pitchFamily="34" charset="0"/>
                <a:ea typeface="Prata" pitchFamily="34" charset="-122"/>
                <a:cs typeface="Prata" pitchFamily="34" charset="-120"/>
              </a:rPr>
              <a:t>Key Variables</a:t>
            </a:r>
            <a:endParaRPr lang="en-US" sz="2800" dirty="0"/>
          </a:p>
        </p:txBody>
      </p:sp>
      <p:sp>
        <p:nvSpPr>
          <p:cNvPr id="11" name="Text 8"/>
          <p:cNvSpPr/>
          <p:nvPr/>
        </p:nvSpPr>
        <p:spPr>
          <a:xfrm>
            <a:off x="1530906" y="3981450"/>
            <a:ext cx="6819305" cy="725805"/>
          </a:xfrm>
          <a:prstGeom prst="rect">
            <a:avLst/>
          </a:prstGeom>
          <a:noFill/>
          <a:ln/>
        </p:spPr>
        <p:txBody>
          <a:bodyPr wrap="squar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Demographic, Credit History Data, Payment delays, Credit balance, Bill statements</a:t>
            </a:r>
            <a:endParaRPr lang="en-US" sz="2000" dirty="0"/>
          </a:p>
        </p:txBody>
      </p:sp>
      <p:sp>
        <p:nvSpPr>
          <p:cNvPr id="12" name="Shape 9"/>
          <p:cNvSpPr/>
          <p:nvPr/>
        </p:nvSpPr>
        <p:spPr>
          <a:xfrm>
            <a:off x="781758" y="5129060"/>
            <a:ext cx="510302" cy="510302"/>
          </a:xfrm>
          <a:prstGeom prst="roundRect">
            <a:avLst>
              <a:gd name="adj" fmla="val 6667"/>
            </a:avLst>
          </a:prstGeom>
          <a:solidFill>
            <a:srgbClr val="3A3B3C"/>
          </a:solidFill>
          <a:ln/>
        </p:spPr>
        <p:txBody>
          <a:bodyPr/>
          <a:lstStyle/>
          <a:p>
            <a:endParaRPr lang="en-US"/>
          </a:p>
        </p:txBody>
      </p:sp>
      <p:sp>
        <p:nvSpPr>
          <p:cNvPr id="13" name="Text 10"/>
          <p:cNvSpPr/>
          <p:nvPr/>
        </p:nvSpPr>
        <p:spPr>
          <a:xfrm>
            <a:off x="931419" y="5250167"/>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5189220"/>
            <a:ext cx="2835235" cy="354330"/>
          </a:xfrm>
          <a:prstGeom prst="rect">
            <a:avLst/>
          </a:prstGeom>
          <a:noFill/>
          <a:ln/>
        </p:spPr>
        <p:txBody>
          <a:bodyPr wrap="none" lIns="0" tIns="0" rIns="0" bIns="0" rtlCol="0" anchor="t"/>
          <a:lstStyle/>
          <a:p>
            <a:pPr marL="0" indent="0">
              <a:lnSpc>
                <a:spcPts val="2750"/>
              </a:lnSpc>
              <a:buNone/>
            </a:pPr>
            <a:r>
              <a:rPr lang="en-US" sz="2800" dirty="0">
                <a:solidFill>
                  <a:srgbClr val="CFCBBF"/>
                </a:solidFill>
                <a:latin typeface="Prata" pitchFamily="34" charset="0"/>
                <a:ea typeface="Prata" pitchFamily="34" charset="-122"/>
                <a:cs typeface="Prata" pitchFamily="34" charset="-120"/>
              </a:rPr>
              <a:t>Target Variable</a:t>
            </a:r>
            <a:endParaRPr lang="en-US" sz="2800" dirty="0"/>
          </a:p>
        </p:txBody>
      </p:sp>
      <p:sp>
        <p:nvSpPr>
          <p:cNvPr id="15" name="Text 12"/>
          <p:cNvSpPr/>
          <p:nvPr/>
        </p:nvSpPr>
        <p:spPr>
          <a:xfrm>
            <a:off x="1530906" y="5679638"/>
            <a:ext cx="6819305" cy="362903"/>
          </a:xfrm>
          <a:prstGeom prst="rect">
            <a:avLst/>
          </a:prstGeom>
          <a:noFill/>
          <a:ln/>
        </p:spPr>
        <p:txBody>
          <a:bodyPr wrap="non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Default Payment Next Month</a:t>
            </a:r>
            <a:endParaRPr lang="en-US" sz="2000" dirty="0"/>
          </a:p>
        </p:txBody>
      </p:sp>
      <p:sp>
        <p:nvSpPr>
          <p:cNvPr id="16" name="Shape 13"/>
          <p:cNvSpPr/>
          <p:nvPr/>
        </p:nvSpPr>
        <p:spPr>
          <a:xfrm>
            <a:off x="781758" y="6464346"/>
            <a:ext cx="510302" cy="510302"/>
          </a:xfrm>
          <a:prstGeom prst="roundRect">
            <a:avLst>
              <a:gd name="adj" fmla="val 6667"/>
            </a:avLst>
          </a:prstGeom>
          <a:solidFill>
            <a:srgbClr val="3A3B3C"/>
          </a:solidFill>
          <a:ln/>
        </p:spPr>
        <p:txBody>
          <a:bodyPr/>
          <a:lstStyle/>
          <a:p>
            <a:endParaRPr lang="en-US"/>
          </a:p>
        </p:txBody>
      </p:sp>
      <p:sp>
        <p:nvSpPr>
          <p:cNvPr id="17" name="Text 14"/>
          <p:cNvSpPr/>
          <p:nvPr/>
        </p:nvSpPr>
        <p:spPr>
          <a:xfrm>
            <a:off x="937372" y="6573421"/>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8" name="Text 15"/>
          <p:cNvSpPr/>
          <p:nvPr/>
        </p:nvSpPr>
        <p:spPr>
          <a:xfrm>
            <a:off x="1530906" y="6524506"/>
            <a:ext cx="2835235" cy="354330"/>
          </a:xfrm>
          <a:prstGeom prst="rect">
            <a:avLst/>
          </a:prstGeom>
          <a:noFill/>
          <a:ln/>
        </p:spPr>
        <p:txBody>
          <a:bodyPr wrap="none" lIns="0" tIns="0" rIns="0" bIns="0" rtlCol="0" anchor="t"/>
          <a:lstStyle/>
          <a:p>
            <a:pPr marL="0" indent="0">
              <a:lnSpc>
                <a:spcPts val="2750"/>
              </a:lnSpc>
              <a:buNone/>
            </a:pPr>
            <a:r>
              <a:rPr lang="en-US" sz="2800" dirty="0">
                <a:solidFill>
                  <a:srgbClr val="CFCBBF"/>
                </a:solidFill>
                <a:latin typeface="Prata" pitchFamily="34" charset="0"/>
                <a:ea typeface="Prata" pitchFamily="34" charset="-122"/>
                <a:cs typeface="Prata" pitchFamily="34" charset="-120"/>
              </a:rPr>
              <a:t>Class Distribution</a:t>
            </a:r>
            <a:endParaRPr lang="en-US" sz="2800" dirty="0"/>
          </a:p>
        </p:txBody>
      </p:sp>
      <p:sp>
        <p:nvSpPr>
          <p:cNvPr id="19" name="Text 16"/>
          <p:cNvSpPr/>
          <p:nvPr/>
        </p:nvSpPr>
        <p:spPr>
          <a:xfrm>
            <a:off x="1530906" y="7014924"/>
            <a:ext cx="6819305" cy="362903"/>
          </a:xfrm>
          <a:prstGeom prst="rect">
            <a:avLst/>
          </a:prstGeom>
          <a:noFill/>
          <a:ln/>
        </p:spPr>
        <p:txBody>
          <a:bodyPr wrap="non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Non-defaulter: 20,750 (77.7%), Defaulters: 5,914 (22.3%)</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36421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Solution</a:t>
            </a:r>
            <a:endParaRPr lang="en-US" sz="4450" dirty="0"/>
          </a:p>
        </p:txBody>
      </p:sp>
      <p:pic>
        <p:nvPicPr>
          <p:cNvPr id="4" name="Image 1" descr="preencoded.png"/>
          <p:cNvPicPr>
            <a:picLocks noChangeAspect="1"/>
          </p:cNvPicPr>
          <p:nvPr/>
        </p:nvPicPr>
        <p:blipFill>
          <a:blip r:embed="rId4"/>
          <a:stretch>
            <a:fillRect/>
          </a:stretch>
        </p:blipFill>
        <p:spPr>
          <a:xfrm>
            <a:off x="793790" y="4413155"/>
            <a:ext cx="566976" cy="566976"/>
          </a:xfrm>
          <a:prstGeom prst="rect">
            <a:avLst/>
          </a:prstGeom>
        </p:spPr>
      </p:pic>
      <p:sp>
        <p:nvSpPr>
          <p:cNvPr id="5" name="Text 1"/>
          <p:cNvSpPr/>
          <p:nvPr/>
        </p:nvSpPr>
        <p:spPr>
          <a:xfrm>
            <a:off x="793790" y="5291168"/>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CFCBBF"/>
                </a:solidFill>
                <a:latin typeface="Prata" pitchFamily="34" charset="0"/>
                <a:ea typeface="Prata" pitchFamily="34" charset="-122"/>
                <a:cs typeface="Prata" pitchFamily="34" charset="-120"/>
              </a:rPr>
              <a:t>Predictive Analytics</a:t>
            </a:r>
            <a:endParaRPr lang="en-US" sz="2400" dirty="0"/>
          </a:p>
        </p:txBody>
      </p:sp>
      <p:sp>
        <p:nvSpPr>
          <p:cNvPr id="6" name="Text 2"/>
          <p:cNvSpPr/>
          <p:nvPr/>
        </p:nvSpPr>
        <p:spPr>
          <a:xfrm>
            <a:off x="793790" y="5925971"/>
            <a:ext cx="3005495" cy="1088708"/>
          </a:xfrm>
          <a:prstGeom prst="rect">
            <a:avLst/>
          </a:prstGeom>
          <a:noFill/>
          <a:ln/>
        </p:spPr>
        <p:txBody>
          <a:bodyPr wrap="squar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
Using machine learning to predict credit card defaults</a:t>
            </a:r>
            <a:endParaRPr lang="en-US" sz="2000" dirty="0"/>
          </a:p>
        </p:txBody>
      </p:sp>
      <p:pic>
        <p:nvPicPr>
          <p:cNvPr id="7" name="Image 2" descr="preencoded.png"/>
          <p:cNvPicPr>
            <a:picLocks noChangeAspect="1"/>
          </p:cNvPicPr>
          <p:nvPr/>
        </p:nvPicPr>
        <p:blipFill>
          <a:blip r:embed="rId5"/>
          <a:stretch>
            <a:fillRect/>
          </a:stretch>
        </p:blipFill>
        <p:spPr>
          <a:xfrm>
            <a:off x="4139446" y="4413155"/>
            <a:ext cx="566976" cy="566976"/>
          </a:xfrm>
          <a:prstGeom prst="rect">
            <a:avLst/>
          </a:prstGeom>
        </p:spPr>
      </p:pic>
      <p:sp>
        <p:nvSpPr>
          <p:cNvPr id="8" name="Text 3"/>
          <p:cNvSpPr/>
          <p:nvPr/>
        </p:nvSpPr>
        <p:spPr>
          <a:xfrm>
            <a:off x="4139446" y="5291168"/>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CFCBBF"/>
                </a:solidFill>
                <a:latin typeface="Prata" pitchFamily="34" charset="0"/>
                <a:ea typeface="Prata" pitchFamily="34" charset="-122"/>
                <a:cs typeface="Prata" pitchFamily="34" charset="-120"/>
              </a:rPr>
              <a:t>Feature Engineering</a:t>
            </a:r>
            <a:endParaRPr lang="en-US" sz="2400" dirty="0"/>
          </a:p>
        </p:txBody>
      </p:sp>
      <p:sp>
        <p:nvSpPr>
          <p:cNvPr id="9" name="Text 4"/>
          <p:cNvSpPr/>
          <p:nvPr/>
        </p:nvSpPr>
        <p:spPr>
          <a:xfrm>
            <a:off x="4139446" y="5925971"/>
            <a:ext cx="3005614" cy="1088708"/>
          </a:xfrm>
          <a:prstGeom prst="rect">
            <a:avLst/>
          </a:prstGeom>
          <a:noFill/>
          <a:ln/>
        </p:spPr>
        <p:txBody>
          <a:bodyPr wrap="squar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
Feature Creation, Transformation, Selection</a:t>
            </a:r>
            <a:endParaRPr lang="en-US" sz="2000" dirty="0"/>
          </a:p>
        </p:txBody>
      </p:sp>
      <p:pic>
        <p:nvPicPr>
          <p:cNvPr id="10" name="Image 3" descr="preencoded.png"/>
          <p:cNvPicPr>
            <a:picLocks noChangeAspect="1"/>
          </p:cNvPicPr>
          <p:nvPr/>
        </p:nvPicPr>
        <p:blipFill>
          <a:blip r:embed="rId6"/>
          <a:stretch>
            <a:fillRect/>
          </a:stretch>
        </p:blipFill>
        <p:spPr>
          <a:xfrm>
            <a:off x="7485221" y="4413155"/>
            <a:ext cx="566976" cy="566976"/>
          </a:xfrm>
          <a:prstGeom prst="rect">
            <a:avLst/>
          </a:prstGeom>
        </p:spPr>
      </p:pic>
      <p:sp>
        <p:nvSpPr>
          <p:cNvPr id="11" name="Text 5"/>
          <p:cNvSpPr/>
          <p:nvPr/>
        </p:nvSpPr>
        <p:spPr>
          <a:xfrm>
            <a:off x="7485221" y="5291168"/>
            <a:ext cx="3005614" cy="708660"/>
          </a:xfrm>
          <a:prstGeom prst="rect">
            <a:avLst/>
          </a:prstGeom>
          <a:noFill/>
          <a:ln/>
        </p:spPr>
        <p:txBody>
          <a:bodyPr wrap="square" lIns="0" tIns="0" rIns="0" bIns="0" rtlCol="0" anchor="t"/>
          <a:lstStyle/>
          <a:p>
            <a:pPr marL="0" indent="0" algn="l">
              <a:lnSpc>
                <a:spcPts val="2750"/>
              </a:lnSpc>
              <a:buNone/>
            </a:pPr>
            <a:r>
              <a:rPr lang="en-US" sz="2400" dirty="0">
                <a:solidFill>
                  <a:srgbClr val="CFCBBF"/>
                </a:solidFill>
                <a:latin typeface="Prata" pitchFamily="34" charset="0"/>
                <a:ea typeface="Prata" pitchFamily="34" charset="-122"/>
                <a:cs typeface="Prata" pitchFamily="34" charset="-120"/>
              </a:rPr>
              <a:t>Class Distribution Adjustment</a:t>
            </a:r>
            <a:endParaRPr lang="en-US" sz="2400" dirty="0"/>
          </a:p>
        </p:txBody>
      </p:sp>
      <p:sp>
        <p:nvSpPr>
          <p:cNvPr id="12" name="Text 6"/>
          <p:cNvSpPr/>
          <p:nvPr/>
        </p:nvSpPr>
        <p:spPr>
          <a:xfrm>
            <a:off x="7485221" y="6280301"/>
            <a:ext cx="3005614" cy="725805"/>
          </a:xfrm>
          <a:prstGeom prst="rect">
            <a:avLst/>
          </a:prstGeom>
          <a:noFill/>
          <a:ln/>
        </p:spPr>
        <p:txBody>
          <a:bodyPr wrap="squar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Hyperparameter Tuning, Ensemble Methods</a:t>
            </a:r>
            <a:endParaRPr lang="en-US" sz="2000" dirty="0"/>
          </a:p>
        </p:txBody>
      </p:sp>
      <p:pic>
        <p:nvPicPr>
          <p:cNvPr id="13" name="Image 4" descr="preencoded.png"/>
          <p:cNvPicPr>
            <a:picLocks noChangeAspect="1"/>
          </p:cNvPicPr>
          <p:nvPr/>
        </p:nvPicPr>
        <p:blipFill>
          <a:blip r:embed="rId7"/>
          <a:stretch>
            <a:fillRect/>
          </a:stretch>
        </p:blipFill>
        <p:spPr>
          <a:xfrm>
            <a:off x="10830997" y="4413155"/>
            <a:ext cx="566976" cy="566976"/>
          </a:xfrm>
          <a:prstGeom prst="rect">
            <a:avLst/>
          </a:prstGeom>
        </p:spPr>
      </p:pic>
      <p:sp>
        <p:nvSpPr>
          <p:cNvPr id="14" name="Text 7"/>
          <p:cNvSpPr/>
          <p:nvPr/>
        </p:nvSpPr>
        <p:spPr>
          <a:xfrm>
            <a:off x="10830997" y="5291168"/>
            <a:ext cx="3005614" cy="708660"/>
          </a:xfrm>
          <a:prstGeom prst="rect">
            <a:avLst/>
          </a:prstGeom>
          <a:noFill/>
          <a:ln/>
        </p:spPr>
        <p:txBody>
          <a:bodyPr wrap="square" lIns="0" tIns="0" rIns="0" bIns="0" rtlCol="0" anchor="t"/>
          <a:lstStyle/>
          <a:p>
            <a:pPr marL="0" indent="0" algn="l">
              <a:lnSpc>
                <a:spcPts val="2750"/>
              </a:lnSpc>
              <a:buNone/>
            </a:pPr>
            <a:r>
              <a:rPr lang="en-US" sz="2400" dirty="0">
                <a:solidFill>
                  <a:srgbClr val="CFCBBF"/>
                </a:solidFill>
                <a:latin typeface="Prata" pitchFamily="34" charset="0"/>
                <a:ea typeface="Prata" pitchFamily="34" charset="-122"/>
                <a:cs typeface="Prata" pitchFamily="34" charset="-120"/>
              </a:rPr>
              <a:t>Machine Learning Models</a:t>
            </a:r>
            <a:endParaRPr lang="en-US" sz="2400" dirty="0"/>
          </a:p>
        </p:txBody>
      </p:sp>
      <p:sp>
        <p:nvSpPr>
          <p:cNvPr id="15" name="Text 8"/>
          <p:cNvSpPr/>
          <p:nvPr/>
        </p:nvSpPr>
        <p:spPr>
          <a:xfrm>
            <a:off x="10830997" y="6280301"/>
            <a:ext cx="3005614" cy="725805"/>
          </a:xfrm>
          <a:prstGeom prst="rect">
            <a:avLst/>
          </a:prstGeom>
          <a:noFill/>
          <a:ln/>
        </p:spPr>
        <p:txBody>
          <a:bodyPr wrap="squar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Classification algorithms to identify high-risk customers</a:t>
            </a:r>
            <a:endParaRPr lang="en-US" sz="2000" dirty="0"/>
          </a:p>
        </p:txBody>
      </p:sp>
      <p:pic>
        <p:nvPicPr>
          <p:cNvPr id="16" name="Picture 15">
            <a:extLst>
              <a:ext uri="{FF2B5EF4-FFF2-40B4-BE49-F238E27FC236}">
                <a16:creationId xmlns:a16="http://schemas.microsoft.com/office/drawing/2014/main" id="{B701251A-6114-14D2-A47E-8D8419694733}"/>
              </a:ext>
            </a:extLst>
          </p:cNvPr>
          <p:cNvPicPr>
            <a:picLocks noChangeAspect="1"/>
          </p:cNvPicPr>
          <p:nvPr/>
        </p:nvPicPr>
        <p:blipFill>
          <a:blip r:embed="rId8"/>
          <a:stretch>
            <a:fillRect/>
          </a:stretch>
        </p:blipFill>
        <p:spPr>
          <a:xfrm>
            <a:off x="12753442" y="7592952"/>
            <a:ext cx="1768674" cy="5669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13"/>
          <p:cNvSpPr/>
          <p:nvPr/>
        </p:nvSpPr>
        <p:spPr>
          <a:xfrm>
            <a:off x="9267230" y="5661620"/>
            <a:ext cx="4087892"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Class Distribution Adjustment</a:t>
            </a:r>
            <a:endParaRPr lang="en-US" sz="2200" dirty="0"/>
          </a:p>
        </p:txBody>
      </p:sp>
      <p:sp>
        <p:nvSpPr>
          <p:cNvPr id="20" name="Text 17">
            <a:extLst>
              <a:ext uri="{FF2B5EF4-FFF2-40B4-BE49-F238E27FC236}">
                <a16:creationId xmlns:a16="http://schemas.microsoft.com/office/drawing/2014/main" id="{923DD529-1F52-8B19-1BE6-0A51D357A1B4}"/>
              </a:ext>
            </a:extLst>
          </p:cNvPr>
          <p:cNvSpPr/>
          <p:nvPr/>
        </p:nvSpPr>
        <p:spPr>
          <a:xfrm>
            <a:off x="4212728" y="5657644"/>
            <a:ext cx="3581281"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Machine Learning Models</a:t>
            </a:r>
            <a:endParaRPr lang="en-US" sz="2200" dirty="0"/>
          </a:p>
        </p:txBody>
      </p:sp>
      <p:sp>
        <p:nvSpPr>
          <p:cNvPr id="2" name="Text 0"/>
          <p:cNvSpPr/>
          <p:nvPr/>
        </p:nvSpPr>
        <p:spPr>
          <a:xfrm>
            <a:off x="793790" y="221527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Solution</a:t>
            </a:r>
            <a:endParaRPr lang="en-US" sz="4450" dirty="0"/>
          </a:p>
        </p:txBody>
      </p:sp>
      <p:sp>
        <p:nvSpPr>
          <p:cNvPr id="3" name="Shape 1"/>
          <p:cNvSpPr/>
          <p:nvPr/>
        </p:nvSpPr>
        <p:spPr>
          <a:xfrm>
            <a:off x="793790" y="4639270"/>
            <a:ext cx="13042821" cy="30480"/>
          </a:xfrm>
          <a:prstGeom prst="roundRect">
            <a:avLst>
              <a:gd name="adj" fmla="val 111628"/>
            </a:avLst>
          </a:prstGeom>
          <a:solidFill>
            <a:srgbClr val="535455"/>
          </a:solidFill>
          <a:ln/>
        </p:spPr>
        <p:txBody>
          <a:bodyPr/>
          <a:lstStyle/>
          <a:p>
            <a:endParaRPr lang="en-US"/>
          </a:p>
        </p:txBody>
      </p:sp>
      <p:sp>
        <p:nvSpPr>
          <p:cNvPr id="4" name="Shape 2"/>
          <p:cNvSpPr/>
          <p:nvPr/>
        </p:nvSpPr>
        <p:spPr>
          <a:xfrm>
            <a:off x="3318986" y="3845481"/>
            <a:ext cx="30480" cy="793790"/>
          </a:xfrm>
          <a:prstGeom prst="roundRect">
            <a:avLst>
              <a:gd name="adj" fmla="val 111628"/>
            </a:avLst>
          </a:prstGeom>
          <a:solidFill>
            <a:srgbClr val="535455"/>
          </a:solidFill>
          <a:ln/>
        </p:spPr>
        <p:txBody>
          <a:bodyPr/>
          <a:lstStyle/>
          <a:p>
            <a:endParaRPr lang="en-US"/>
          </a:p>
        </p:txBody>
      </p:sp>
      <p:sp>
        <p:nvSpPr>
          <p:cNvPr id="5" name="Shape 3"/>
          <p:cNvSpPr/>
          <p:nvPr/>
        </p:nvSpPr>
        <p:spPr>
          <a:xfrm>
            <a:off x="3079075" y="4384119"/>
            <a:ext cx="510302" cy="510302"/>
          </a:xfrm>
          <a:prstGeom prst="roundRect">
            <a:avLst>
              <a:gd name="adj" fmla="val 6667"/>
            </a:avLst>
          </a:prstGeom>
          <a:solidFill>
            <a:srgbClr val="3A3B3C"/>
          </a:solidFill>
          <a:ln/>
        </p:spPr>
        <p:txBody>
          <a:bodyPr/>
          <a:lstStyle/>
          <a:p>
            <a:endParaRPr lang="en-US"/>
          </a:p>
        </p:txBody>
      </p:sp>
      <p:sp>
        <p:nvSpPr>
          <p:cNvPr id="6" name="Text 4"/>
          <p:cNvSpPr/>
          <p:nvPr/>
        </p:nvSpPr>
        <p:spPr>
          <a:xfrm>
            <a:off x="3275528" y="4469130"/>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7" name="Text 5"/>
          <p:cNvSpPr/>
          <p:nvPr/>
        </p:nvSpPr>
        <p:spPr>
          <a:xfrm>
            <a:off x="1916668" y="326421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Predictive Analytics</a:t>
            </a:r>
            <a:endParaRPr lang="en-US" sz="2200" dirty="0"/>
          </a:p>
        </p:txBody>
      </p:sp>
      <p:sp>
        <p:nvSpPr>
          <p:cNvPr id="8" name="Shape 6"/>
          <p:cNvSpPr/>
          <p:nvPr/>
        </p:nvSpPr>
        <p:spPr>
          <a:xfrm>
            <a:off x="5972889" y="4639270"/>
            <a:ext cx="30480" cy="793790"/>
          </a:xfrm>
          <a:prstGeom prst="roundRect">
            <a:avLst>
              <a:gd name="adj" fmla="val 111628"/>
            </a:avLst>
          </a:prstGeom>
          <a:solidFill>
            <a:srgbClr val="535455"/>
          </a:solidFill>
          <a:ln/>
        </p:spPr>
        <p:txBody>
          <a:bodyPr/>
          <a:lstStyle/>
          <a:p>
            <a:endParaRPr lang="en-US"/>
          </a:p>
        </p:txBody>
      </p:sp>
      <p:sp>
        <p:nvSpPr>
          <p:cNvPr id="9" name="Shape 7"/>
          <p:cNvSpPr/>
          <p:nvPr/>
        </p:nvSpPr>
        <p:spPr>
          <a:xfrm>
            <a:off x="5732978" y="4384119"/>
            <a:ext cx="510302" cy="510302"/>
          </a:xfrm>
          <a:prstGeom prst="roundRect">
            <a:avLst>
              <a:gd name="adj" fmla="val 6667"/>
            </a:avLst>
          </a:prstGeom>
          <a:solidFill>
            <a:srgbClr val="3A3B3C"/>
          </a:solidFill>
          <a:ln/>
        </p:spPr>
        <p:txBody>
          <a:bodyPr/>
          <a:lstStyle/>
          <a:p>
            <a:endParaRPr lang="en-US"/>
          </a:p>
        </p:txBody>
      </p:sp>
      <p:sp>
        <p:nvSpPr>
          <p:cNvPr id="10" name="Text 8"/>
          <p:cNvSpPr/>
          <p:nvPr/>
        </p:nvSpPr>
        <p:spPr>
          <a:xfrm>
            <a:off x="5883831" y="4469130"/>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1" name="Text 9"/>
          <p:cNvSpPr/>
          <p:nvPr/>
        </p:nvSpPr>
        <p:spPr>
          <a:xfrm>
            <a:off x="7224414" y="3265726"/>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CFCBBF"/>
                </a:solidFill>
                <a:latin typeface="Prata" pitchFamily="34" charset="0"/>
                <a:ea typeface="Prata" pitchFamily="34" charset="-122"/>
                <a:cs typeface="Prata" pitchFamily="34" charset="-120"/>
              </a:rPr>
              <a:t>Feature Engineering</a:t>
            </a:r>
            <a:endParaRPr lang="en-US" sz="2200" dirty="0"/>
          </a:p>
        </p:txBody>
      </p:sp>
      <p:sp>
        <p:nvSpPr>
          <p:cNvPr id="12" name="Shape 10"/>
          <p:cNvSpPr/>
          <p:nvPr/>
        </p:nvSpPr>
        <p:spPr>
          <a:xfrm>
            <a:off x="8626793" y="3845481"/>
            <a:ext cx="30480" cy="793790"/>
          </a:xfrm>
          <a:prstGeom prst="roundRect">
            <a:avLst>
              <a:gd name="adj" fmla="val 111628"/>
            </a:avLst>
          </a:prstGeom>
          <a:solidFill>
            <a:srgbClr val="535455"/>
          </a:solidFill>
          <a:ln/>
        </p:spPr>
        <p:txBody>
          <a:bodyPr/>
          <a:lstStyle/>
          <a:p>
            <a:endParaRPr lang="en-US"/>
          </a:p>
        </p:txBody>
      </p:sp>
      <p:sp>
        <p:nvSpPr>
          <p:cNvPr id="13" name="Shape 11"/>
          <p:cNvSpPr/>
          <p:nvPr/>
        </p:nvSpPr>
        <p:spPr>
          <a:xfrm>
            <a:off x="8386882" y="4384119"/>
            <a:ext cx="510302" cy="510302"/>
          </a:xfrm>
          <a:prstGeom prst="roundRect">
            <a:avLst>
              <a:gd name="adj" fmla="val 6667"/>
            </a:avLst>
          </a:prstGeom>
          <a:solidFill>
            <a:srgbClr val="3A3B3C"/>
          </a:solidFill>
          <a:ln/>
        </p:spPr>
        <p:txBody>
          <a:bodyPr/>
          <a:lstStyle/>
          <a:p>
            <a:endParaRPr lang="en-US"/>
          </a:p>
        </p:txBody>
      </p:sp>
      <p:sp>
        <p:nvSpPr>
          <p:cNvPr id="14" name="Text 12"/>
          <p:cNvSpPr/>
          <p:nvPr/>
        </p:nvSpPr>
        <p:spPr>
          <a:xfrm>
            <a:off x="8536543" y="4469130"/>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6" name="Shape 14"/>
          <p:cNvSpPr/>
          <p:nvPr/>
        </p:nvSpPr>
        <p:spPr>
          <a:xfrm>
            <a:off x="11280696" y="4639270"/>
            <a:ext cx="30480" cy="793790"/>
          </a:xfrm>
          <a:prstGeom prst="roundRect">
            <a:avLst>
              <a:gd name="adj" fmla="val 111628"/>
            </a:avLst>
          </a:prstGeom>
          <a:solidFill>
            <a:srgbClr val="535455"/>
          </a:solidFill>
          <a:ln/>
        </p:spPr>
        <p:txBody>
          <a:bodyPr/>
          <a:lstStyle/>
          <a:p>
            <a:endParaRPr lang="en-US"/>
          </a:p>
        </p:txBody>
      </p:sp>
      <p:sp>
        <p:nvSpPr>
          <p:cNvPr id="17" name="Shape 15"/>
          <p:cNvSpPr/>
          <p:nvPr/>
        </p:nvSpPr>
        <p:spPr>
          <a:xfrm>
            <a:off x="11040785" y="4384119"/>
            <a:ext cx="510302" cy="510302"/>
          </a:xfrm>
          <a:prstGeom prst="roundRect">
            <a:avLst>
              <a:gd name="adj" fmla="val 6667"/>
            </a:avLst>
          </a:prstGeom>
          <a:solidFill>
            <a:srgbClr val="3A3B3C"/>
          </a:solidFill>
          <a:ln/>
        </p:spPr>
        <p:txBody>
          <a:bodyPr/>
          <a:lstStyle/>
          <a:p>
            <a:endParaRPr lang="en-US"/>
          </a:p>
        </p:txBody>
      </p:sp>
      <p:sp>
        <p:nvSpPr>
          <p:cNvPr id="18" name="Text 16"/>
          <p:cNvSpPr/>
          <p:nvPr/>
        </p:nvSpPr>
        <p:spPr>
          <a:xfrm>
            <a:off x="11196399" y="4469130"/>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7412" y="759023"/>
            <a:ext cx="5670590" cy="708779"/>
          </a:xfrm>
          <a:prstGeom prst="rect">
            <a:avLst/>
          </a:prstGeom>
          <a:noFill/>
          <a:ln/>
        </p:spPr>
        <p:txBody>
          <a:bodyPr wrap="none" lIns="0" tIns="0" rIns="0" bIns="0" rtlCol="0" anchor="t"/>
          <a:lstStyle/>
          <a:p>
            <a:pPr marL="0" indent="0">
              <a:lnSpc>
                <a:spcPts val="5550"/>
              </a:lnSpc>
              <a:buNone/>
            </a:pPr>
            <a:r>
              <a:rPr lang="en-US" sz="4400" b="1" dirty="0">
                <a:solidFill>
                  <a:srgbClr val="F2E782"/>
                </a:solidFill>
                <a:latin typeface="Prata" pitchFamily="34" charset="0"/>
                <a:ea typeface="Prata" pitchFamily="34" charset="-122"/>
                <a:cs typeface="Prata" pitchFamily="34" charset="-120"/>
              </a:rPr>
              <a:t>Feature Engineering</a:t>
            </a:r>
            <a:endParaRPr lang="en-US" sz="4400" b="1" dirty="0"/>
          </a:p>
        </p:txBody>
      </p:sp>
      <p:sp>
        <p:nvSpPr>
          <p:cNvPr id="4" name="Shape 1"/>
          <p:cNvSpPr/>
          <p:nvPr/>
        </p:nvSpPr>
        <p:spPr>
          <a:xfrm>
            <a:off x="793790" y="1938933"/>
            <a:ext cx="170021" cy="853321"/>
          </a:xfrm>
          <a:prstGeom prst="roundRect">
            <a:avLst>
              <a:gd name="adj" fmla="val 20012"/>
            </a:avLst>
          </a:prstGeom>
          <a:solidFill>
            <a:srgbClr val="3A3B3C"/>
          </a:solidFill>
          <a:ln/>
        </p:spPr>
        <p:txBody>
          <a:bodyPr/>
          <a:lstStyle/>
          <a:p>
            <a:endParaRPr lang="en-US"/>
          </a:p>
        </p:txBody>
      </p:sp>
      <p:sp>
        <p:nvSpPr>
          <p:cNvPr id="5" name="Text 2"/>
          <p:cNvSpPr/>
          <p:nvPr/>
        </p:nvSpPr>
        <p:spPr>
          <a:xfrm>
            <a:off x="1303973" y="1938933"/>
            <a:ext cx="2835235" cy="354330"/>
          </a:xfrm>
          <a:prstGeom prst="rect">
            <a:avLst/>
          </a:prstGeom>
          <a:noFill/>
          <a:ln/>
        </p:spPr>
        <p:txBody>
          <a:bodyPr wrap="none" lIns="0" tIns="0" rIns="0" bIns="0" rtlCol="0" anchor="t"/>
          <a:lstStyle/>
          <a:p>
            <a:pPr marL="0" indent="0" algn="l">
              <a:lnSpc>
                <a:spcPts val="2750"/>
              </a:lnSpc>
              <a:buNone/>
            </a:pPr>
            <a:r>
              <a:rPr lang="en-US" sz="2600" dirty="0">
                <a:solidFill>
                  <a:srgbClr val="CFCBBF"/>
                </a:solidFill>
                <a:latin typeface="Prata" pitchFamily="34" charset="0"/>
                <a:ea typeface="Prata" pitchFamily="34" charset="-122"/>
                <a:cs typeface="Prata" pitchFamily="34" charset="-120"/>
              </a:rPr>
              <a:t>Data Cleaning</a:t>
            </a:r>
            <a:endParaRPr lang="en-US" sz="2600" dirty="0"/>
          </a:p>
        </p:txBody>
      </p:sp>
      <p:sp>
        <p:nvSpPr>
          <p:cNvPr id="6" name="Text 3"/>
          <p:cNvSpPr/>
          <p:nvPr/>
        </p:nvSpPr>
        <p:spPr>
          <a:xfrm>
            <a:off x="1303973" y="2429351"/>
            <a:ext cx="7046238" cy="362903"/>
          </a:xfrm>
          <a:prstGeom prst="rect">
            <a:avLst/>
          </a:prstGeom>
          <a:noFill/>
          <a:ln/>
        </p:spPr>
        <p:txBody>
          <a:bodyPr wrap="non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Check missing values</a:t>
            </a:r>
            <a:endParaRPr lang="en-US" sz="2000" dirty="0"/>
          </a:p>
        </p:txBody>
      </p:sp>
      <p:sp>
        <p:nvSpPr>
          <p:cNvPr id="7" name="Shape 4"/>
          <p:cNvSpPr/>
          <p:nvPr/>
        </p:nvSpPr>
        <p:spPr>
          <a:xfrm>
            <a:off x="1133951" y="3103292"/>
            <a:ext cx="170021" cy="853321"/>
          </a:xfrm>
          <a:prstGeom prst="roundRect">
            <a:avLst>
              <a:gd name="adj" fmla="val 20012"/>
            </a:avLst>
          </a:prstGeom>
          <a:solidFill>
            <a:srgbClr val="3A3B3C"/>
          </a:solidFill>
          <a:ln/>
        </p:spPr>
        <p:txBody>
          <a:bodyPr/>
          <a:lstStyle/>
          <a:p>
            <a:endParaRPr lang="en-US"/>
          </a:p>
        </p:txBody>
      </p:sp>
      <p:sp>
        <p:nvSpPr>
          <p:cNvPr id="8" name="Text 5"/>
          <p:cNvSpPr/>
          <p:nvPr/>
        </p:nvSpPr>
        <p:spPr>
          <a:xfrm>
            <a:off x="1644134" y="3103292"/>
            <a:ext cx="2835235" cy="354330"/>
          </a:xfrm>
          <a:prstGeom prst="rect">
            <a:avLst/>
          </a:prstGeom>
          <a:noFill/>
          <a:ln/>
        </p:spPr>
        <p:txBody>
          <a:bodyPr wrap="none" lIns="0" tIns="0" rIns="0" bIns="0" rtlCol="0" anchor="t"/>
          <a:lstStyle/>
          <a:p>
            <a:pPr marL="0" indent="0" algn="l">
              <a:lnSpc>
                <a:spcPts val="2750"/>
              </a:lnSpc>
              <a:buNone/>
            </a:pPr>
            <a:r>
              <a:rPr lang="en-US" sz="2600" dirty="0">
                <a:solidFill>
                  <a:srgbClr val="CFCBBF"/>
                </a:solidFill>
                <a:latin typeface="Prata" pitchFamily="34" charset="0"/>
                <a:ea typeface="Prata" pitchFamily="34" charset="-122"/>
                <a:cs typeface="Prata" pitchFamily="34" charset="-120"/>
              </a:rPr>
              <a:t>Feature Creation</a:t>
            </a:r>
            <a:endParaRPr lang="en-US" sz="2600" dirty="0"/>
          </a:p>
        </p:txBody>
      </p:sp>
      <p:sp>
        <p:nvSpPr>
          <p:cNvPr id="9" name="Text 6"/>
          <p:cNvSpPr/>
          <p:nvPr/>
        </p:nvSpPr>
        <p:spPr>
          <a:xfrm>
            <a:off x="1644134" y="3593710"/>
            <a:ext cx="6706076" cy="362903"/>
          </a:xfrm>
          <a:prstGeom prst="rect">
            <a:avLst/>
          </a:prstGeom>
          <a:noFill/>
          <a:ln/>
        </p:spPr>
        <p:txBody>
          <a:bodyPr wrap="non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Created new features: Late Payments, Credit Utilization</a:t>
            </a:r>
            <a:endParaRPr lang="en-US" sz="2000" dirty="0"/>
          </a:p>
        </p:txBody>
      </p:sp>
      <p:sp>
        <p:nvSpPr>
          <p:cNvPr id="10" name="Shape 7"/>
          <p:cNvSpPr/>
          <p:nvPr/>
        </p:nvSpPr>
        <p:spPr>
          <a:xfrm>
            <a:off x="1474232" y="4243587"/>
            <a:ext cx="170021" cy="853321"/>
          </a:xfrm>
          <a:prstGeom prst="roundRect">
            <a:avLst>
              <a:gd name="adj" fmla="val 20012"/>
            </a:avLst>
          </a:prstGeom>
          <a:solidFill>
            <a:srgbClr val="3A3B3C"/>
          </a:solidFill>
          <a:ln/>
        </p:spPr>
        <p:txBody>
          <a:bodyPr/>
          <a:lstStyle/>
          <a:p>
            <a:endParaRPr lang="en-US"/>
          </a:p>
        </p:txBody>
      </p:sp>
      <p:sp>
        <p:nvSpPr>
          <p:cNvPr id="11" name="Text 8"/>
          <p:cNvSpPr/>
          <p:nvPr/>
        </p:nvSpPr>
        <p:spPr>
          <a:xfrm>
            <a:off x="1984415" y="4243587"/>
            <a:ext cx="2835235" cy="354330"/>
          </a:xfrm>
          <a:prstGeom prst="rect">
            <a:avLst/>
          </a:prstGeom>
          <a:noFill/>
          <a:ln/>
        </p:spPr>
        <p:txBody>
          <a:bodyPr wrap="none" lIns="0" tIns="0" rIns="0" bIns="0" rtlCol="0" anchor="t"/>
          <a:lstStyle/>
          <a:p>
            <a:pPr marL="0" indent="0" algn="l">
              <a:lnSpc>
                <a:spcPts val="2750"/>
              </a:lnSpc>
              <a:buNone/>
            </a:pPr>
            <a:r>
              <a:rPr lang="en-US" sz="2600" dirty="0">
                <a:solidFill>
                  <a:srgbClr val="CFCBBF"/>
                </a:solidFill>
                <a:latin typeface="Prata" pitchFamily="34" charset="0"/>
                <a:ea typeface="Prata" pitchFamily="34" charset="-122"/>
                <a:cs typeface="Prata" pitchFamily="34" charset="-120"/>
              </a:rPr>
              <a:t>Feature Selection </a:t>
            </a:r>
            <a:endParaRPr lang="en-US" sz="2600" dirty="0"/>
          </a:p>
        </p:txBody>
      </p:sp>
      <p:sp>
        <p:nvSpPr>
          <p:cNvPr id="12" name="Text 9"/>
          <p:cNvSpPr/>
          <p:nvPr/>
        </p:nvSpPr>
        <p:spPr>
          <a:xfrm>
            <a:off x="1984415" y="4734005"/>
            <a:ext cx="6365796" cy="362903"/>
          </a:xfrm>
          <a:prstGeom prst="rect">
            <a:avLst/>
          </a:prstGeom>
          <a:noFill/>
          <a:ln/>
        </p:spPr>
        <p:txBody>
          <a:bodyPr wrap="non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Dropped features,</a:t>
            </a:r>
            <a:endParaRPr lang="en-US" sz="2000" dirty="0"/>
          </a:p>
        </p:txBody>
      </p:sp>
      <p:sp>
        <p:nvSpPr>
          <p:cNvPr id="13" name="Shape 10"/>
          <p:cNvSpPr/>
          <p:nvPr/>
        </p:nvSpPr>
        <p:spPr>
          <a:xfrm>
            <a:off x="1814513" y="5432010"/>
            <a:ext cx="170021" cy="853321"/>
          </a:xfrm>
          <a:prstGeom prst="roundRect">
            <a:avLst>
              <a:gd name="adj" fmla="val 20012"/>
            </a:avLst>
          </a:prstGeom>
          <a:solidFill>
            <a:srgbClr val="3A3B3C"/>
          </a:solidFill>
          <a:ln/>
        </p:spPr>
        <p:txBody>
          <a:bodyPr/>
          <a:lstStyle/>
          <a:p>
            <a:endParaRPr lang="en-US"/>
          </a:p>
        </p:txBody>
      </p:sp>
      <p:sp>
        <p:nvSpPr>
          <p:cNvPr id="14" name="Text 11"/>
          <p:cNvSpPr/>
          <p:nvPr/>
        </p:nvSpPr>
        <p:spPr>
          <a:xfrm>
            <a:off x="2324695" y="5432010"/>
            <a:ext cx="3264456" cy="354330"/>
          </a:xfrm>
          <a:prstGeom prst="rect">
            <a:avLst/>
          </a:prstGeom>
          <a:noFill/>
          <a:ln/>
        </p:spPr>
        <p:txBody>
          <a:bodyPr wrap="none" lIns="0" tIns="0" rIns="0" bIns="0" rtlCol="0" anchor="t"/>
          <a:lstStyle/>
          <a:p>
            <a:pPr marL="0" indent="0" algn="l">
              <a:lnSpc>
                <a:spcPts val="2750"/>
              </a:lnSpc>
              <a:buNone/>
            </a:pPr>
            <a:r>
              <a:rPr lang="en-US" sz="2600" dirty="0">
                <a:solidFill>
                  <a:srgbClr val="CFCBBF"/>
                </a:solidFill>
                <a:latin typeface="Prata" pitchFamily="34" charset="0"/>
                <a:ea typeface="Prata" pitchFamily="34" charset="-122"/>
                <a:cs typeface="Prata" pitchFamily="34" charset="-120"/>
              </a:rPr>
              <a:t>Feature Transformation</a:t>
            </a:r>
            <a:endParaRPr lang="en-US" sz="2600" dirty="0"/>
          </a:p>
        </p:txBody>
      </p:sp>
      <p:sp>
        <p:nvSpPr>
          <p:cNvPr id="15" name="Text 12"/>
          <p:cNvSpPr/>
          <p:nvPr/>
        </p:nvSpPr>
        <p:spPr>
          <a:xfrm>
            <a:off x="2324695" y="5922428"/>
            <a:ext cx="6025515" cy="362903"/>
          </a:xfrm>
          <a:prstGeom prst="rect">
            <a:avLst/>
          </a:prstGeom>
          <a:noFill/>
          <a:ln/>
        </p:spPr>
        <p:txBody>
          <a:bodyPr wrap="non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Scaled data, Encoded target variable</a:t>
            </a:r>
            <a:endParaRPr lang="en-US" sz="2000" dirty="0"/>
          </a:p>
        </p:txBody>
      </p:sp>
      <p:sp>
        <p:nvSpPr>
          <p:cNvPr id="16" name="Shape 13"/>
          <p:cNvSpPr/>
          <p:nvPr/>
        </p:nvSpPr>
        <p:spPr>
          <a:xfrm>
            <a:off x="2111901" y="6608401"/>
            <a:ext cx="170021" cy="853321"/>
          </a:xfrm>
          <a:prstGeom prst="roundRect">
            <a:avLst>
              <a:gd name="adj" fmla="val 20012"/>
            </a:avLst>
          </a:prstGeom>
          <a:solidFill>
            <a:srgbClr val="3A3B3C"/>
          </a:solidFill>
          <a:ln/>
        </p:spPr>
        <p:txBody>
          <a:bodyPr/>
          <a:lstStyle/>
          <a:p>
            <a:endParaRPr lang="en-US"/>
          </a:p>
        </p:txBody>
      </p:sp>
      <p:sp>
        <p:nvSpPr>
          <p:cNvPr id="17" name="Text 14"/>
          <p:cNvSpPr/>
          <p:nvPr/>
        </p:nvSpPr>
        <p:spPr>
          <a:xfrm>
            <a:off x="2622084" y="6608401"/>
            <a:ext cx="2835235" cy="354330"/>
          </a:xfrm>
          <a:prstGeom prst="rect">
            <a:avLst/>
          </a:prstGeom>
          <a:noFill/>
          <a:ln/>
        </p:spPr>
        <p:txBody>
          <a:bodyPr wrap="none" lIns="0" tIns="0" rIns="0" bIns="0" rtlCol="0" anchor="t"/>
          <a:lstStyle/>
          <a:p>
            <a:pPr marL="0" indent="0" algn="l">
              <a:lnSpc>
                <a:spcPts val="2750"/>
              </a:lnSpc>
              <a:buNone/>
            </a:pPr>
            <a:r>
              <a:rPr lang="en-US" sz="2600" dirty="0">
                <a:solidFill>
                  <a:srgbClr val="CFCBBF"/>
                </a:solidFill>
                <a:latin typeface="Prata" pitchFamily="34" charset="0"/>
                <a:ea typeface="Prata" pitchFamily="34" charset="-122"/>
                <a:cs typeface="Prata" pitchFamily="34" charset="-120"/>
              </a:rPr>
              <a:t>Data Splitting</a:t>
            </a:r>
            <a:endParaRPr lang="en-US" sz="2600" dirty="0"/>
          </a:p>
        </p:txBody>
      </p:sp>
      <p:sp>
        <p:nvSpPr>
          <p:cNvPr id="18" name="Text 15"/>
          <p:cNvSpPr/>
          <p:nvPr/>
        </p:nvSpPr>
        <p:spPr>
          <a:xfrm>
            <a:off x="2622084" y="7098819"/>
            <a:ext cx="6365796" cy="362903"/>
          </a:xfrm>
          <a:prstGeom prst="rect">
            <a:avLst/>
          </a:prstGeom>
          <a:noFill/>
          <a:ln/>
        </p:spPr>
        <p:txBody>
          <a:bodyPr wrap="none" lIns="0" tIns="0" rIns="0" bIns="0" rtlCol="0" anchor="t"/>
          <a:lstStyle/>
          <a:p>
            <a:pPr marL="0" indent="0" algn="l">
              <a:lnSpc>
                <a:spcPts val="2850"/>
              </a:lnSpc>
              <a:buNone/>
            </a:pPr>
            <a:r>
              <a:rPr lang="en-US" sz="2000" dirty="0">
                <a:solidFill>
                  <a:srgbClr val="CFCBBF"/>
                </a:solidFill>
                <a:latin typeface="Raleway" pitchFamily="34" charset="0"/>
                <a:ea typeface="Raleway" pitchFamily="34" charset="-122"/>
                <a:cs typeface="Raleway" pitchFamily="34" charset="-120"/>
              </a:rPr>
              <a:t>75% Training, 25% Testing</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15524"/>
            <a:ext cx="6289477" cy="708779"/>
          </a:xfrm>
          <a:prstGeom prst="rect">
            <a:avLst/>
          </a:prstGeom>
          <a:noFill/>
          <a:ln/>
        </p:spPr>
        <p:txBody>
          <a:bodyPr wrap="none" lIns="0" tIns="0" rIns="0" bIns="0" rtlCol="0" anchor="t"/>
          <a:lstStyle/>
          <a:p>
            <a:pPr marL="0" indent="0">
              <a:lnSpc>
                <a:spcPts val="5550"/>
              </a:lnSpc>
              <a:buNone/>
            </a:pPr>
            <a:r>
              <a:rPr lang="en-US" sz="4400" dirty="0">
                <a:solidFill>
                  <a:srgbClr val="F2E782"/>
                </a:solidFill>
                <a:latin typeface="Prata" pitchFamily="34" charset="0"/>
                <a:ea typeface="Prata" pitchFamily="34" charset="-122"/>
                <a:cs typeface="Prata" pitchFamily="34" charset="-120"/>
              </a:rPr>
              <a:t>Tackle Imbalance Data</a:t>
            </a:r>
            <a:endParaRPr lang="en-US" sz="4400" dirty="0"/>
          </a:p>
        </p:txBody>
      </p:sp>
      <p:sp>
        <p:nvSpPr>
          <p:cNvPr id="4" name="Shape 1"/>
          <p:cNvSpPr/>
          <p:nvPr/>
        </p:nvSpPr>
        <p:spPr>
          <a:xfrm>
            <a:off x="6280190" y="2942119"/>
            <a:ext cx="7556421" cy="1661458"/>
          </a:xfrm>
          <a:prstGeom prst="roundRect">
            <a:avLst>
              <a:gd name="adj" fmla="val 2603"/>
            </a:avLst>
          </a:prstGeom>
          <a:solidFill>
            <a:srgbClr val="3A3B3C"/>
          </a:solidFill>
          <a:ln/>
        </p:spPr>
        <p:txBody>
          <a:bodyPr/>
          <a:lstStyle/>
          <a:p>
            <a:endParaRPr lang="en-US"/>
          </a:p>
        </p:txBody>
      </p:sp>
      <p:sp>
        <p:nvSpPr>
          <p:cNvPr id="5" name="Text 2"/>
          <p:cNvSpPr/>
          <p:nvPr/>
        </p:nvSpPr>
        <p:spPr>
          <a:xfrm>
            <a:off x="6507004" y="3373477"/>
            <a:ext cx="3311247" cy="354330"/>
          </a:xfrm>
          <a:prstGeom prst="rect">
            <a:avLst/>
          </a:prstGeom>
          <a:noFill/>
          <a:ln/>
        </p:spPr>
        <p:txBody>
          <a:bodyPr wrap="none" lIns="0" tIns="0" rIns="0" bIns="0" rtlCol="0" anchor="t"/>
          <a:lstStyle/>
          <a:p>
            <a:pPr marL="0" indent="0">
              <a:lnSpc>
                <a:spcPts val="2750"/>
              </a:lnSpc>
              <a:buNone/>
            </a:pPr>
            <a:r>
              <a:rPr lang="en-US" sz="2800" b="1" dirty="0">
                <a:solidFill>
                  <a:srgbClr val="CFCBBF"/>
                </a:solidFill>
                <a:latin typeface="Prata" pitchFamily="34" charset="0"/>
                <a:ea typeface="Prata" pitchFamily="34" charset="-122"/>
                <a:cs typeface="Prata" pitchFamily="34" charset="-120"/>
              </a:rPr>
              <a:t>Hyperparameter Tuning</a:t>
            </a:r>
            <a:endParaRPr lang="en-US" sz="2800" b="1" dirty="0"/>
          </a:p>
        </p:txBody>
      </p:sp>
      <p:sp>
        <p:nvSpPr>
          <p:cNvPr id="6" name="Text 3"/>
          <p:cNvSpPr/>
          <p:nvPr/>
        </p:nvSpPr>
        <p:spPr>
          <a:xfrm>
            <a:off x="6507004" y="3863895"/>
            <a:ext cx="7102793" cy="362903"/>
          </a:xfrm>
          <a:prstGeom prst="rect">
            <a:avLst/>
          </a:prstGeom>
          <a:noFill/>
          <a:ln/>
        </p:spPr>
        <p:txBody>
          <a:bodyPr wrap="non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Optuna - Powerful hyperparameter optimization framework</a:t>
            </a:r>
            <a:endParaRPr lang="en-US" sz="2000" dirty="0"/>
          </a:p>
        </p:txBody>
      </p:sp>
      <p:sp>
        <p:nvSpPr>
          <p:cNvPr id="7" name="Shape 4"/>
          <p:cNvSpPr/>
          <p:nvPr/>
        </p:nvSpPr>
        <p:spPr>
          <a:xfrm>
            <a:off x="6280190" y="4897002"/>
            <a:ext cx="7556421" cy="1661458"/>
          </a:xfrm>
          <a:prstGeom prst="roundRect">
            <a:avLst>
              <a:gd name="adj" fmla="val 2603"/>
            </a:avLst>
          </a:prstGeom>
          <a:solidFill>
            <a:srgbClr val="3A3B3C"/>
          </a:solidFill>
          <a:ln/>
        </p:spPr>
        <p:txBody>
          <a:bodyPr/>
          <a:lstStyle/>
          <a:p>
            <a:endParaRPr lang="en-US"/>
          </a:p>
        </p:txBody>
      </p:sp>
      <p:sp>
        <p:nvSpPr>
          <p:cNvPr id="8" name="Text 5"/>
          <p:cNvSpPr/>
          <p:nvPr/>
        </p:nvSpPr>
        <p:spPr>
          <a:xfrm>
            <a:off x="6507004" y="5147880"/>
            <a:ext cx="2835235" cy="354330"/>
          </a:xfrm>
          <a:prstGeom prst="rect">
            <a:avLst/>
          </a:prstGeom>
          <a:noFill/>
          <a:ln/>
        </p:spPr>
        <p:txBody>
          <a:bodyPr wrap="none" lIns="0" tIns="0" rIns="0" bIns="0" rtlCol="0" anchor="t"/>
          <a:lstStyle/>
          <a:p>
            <a:pPr marL="0" indent="0">
              <a:lnSpc>
                <a:spcPts val="2750"/>
              </a:lnSpc>
              <a:buNone/>
            </a:pPr>
            <a:r>
              <a:rPr lang="en-US" sz="2800" b="1" dirty="0">
                <a:solidFill>
                  <a:srgbClr val="CFCBBF"/>
                </a:solidFill>
                <a:latin typeface="Prata" pitchFamily="34" charset="0"/>
                <a:ea typeface="Prata" pitchFamily="34" charset="-122"/>
                <a:cs typeface="Prata" pitchFamily="34" charset="-120"/>
              </a:rPr>
              <a:t>Ensembled Method</a:t>
            </a:r>
            <a:endParaRPr lang="en-US" sz="2800" b="1" dirty="0"/>
          </a:p>
        </p:txBody>
      </p:sp>
      <p:sp>
        <p:nvSpPr>
          <p:cNvPr id="9" name="Text 6"/>
          <p:cNvSpPr/>
          <p:nvPr/>
        </p:nvSpPr>
        <p:spPr>
          <a:xfrm>
            <a:off x="6507004" y="5638298"/>
            <a:ext cx="7102793" cy="362903"/>
          </a:xfrm>
          <a:prstGeom prst="rect">
            <a:avLst/>
          </a:prstGeom>
          <a:noFill/>
          <a:ln/>
        </p:spPr>
        <p:txBody>
          <a:bodyPr wrap="non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Bagging, Boosting (AdaBoost, GradientBoosting), </a:t>
            </a:r>
          </a:p>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Random Forest</a:t>
            </a:r>
            <a:endParaRPr lang="en-US" sz="2000" dirty="0"/>
          </a:p>
        </p:txBody>
      </p:sp>
      <p:pic>
        <p:nvPicPr>
          <p:cNvPr id="10" name="Picture 9">
            <a:extLst>
              <a:ext uri="{FF2B5EF4-FFF2-40B4-BE49-F238E27FC236}">
                <a16:creationId xmlns:a16="http://schemas.microsoft.com/office/drawing/2014/main" id="{F2671B47-3515-1A7A-230D-94B33C9C5936}"/>
              </a:ext>
            </a:extLst>
          </p:cNvPr>
          <p:cNvPicPr>
            <a:picLocks noChangeAspect="1"/>
          </p:cNvPicPr>
          <p:nvPr/>
        </p:nvPicPr>
        <p:blipFill>
          <a:blip r:embed="rId4"/>
          <a:stretch>
            <a:fillRect/>
          </a:stretch>
        </p:blipFill>
        <p:spPr>
          <a:xfrm>
            <a:off x="12753442" y="7677176"/>
            <a:ext cx="1768674" cy="5669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526CD-FA80-9D69-9F3B-B89D265A484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07F3BAB-F349-5A60-257E-DCF0417AF700}"/>
              </a:ext>
            </a:extLst>
          </p:cNvPr>
          <p:cNvSpPr/>
          <p:nvPr/>
        </p:nvSpPr>
        <p:spPr>
          <a:xfrm>
            <a:off x="6280190" y="1815524"/>
            <a:ext cx="6289477" cy="708779"/>
          </a:xfrm>
          <a:prstGeom prst="rect">
            <a:avLst/>
          </a:prstGeom>
          <a:noFill/>
          <a:ln/>
        </p:spPr>
        <p:txBody>
          <a:bodyPr wrap="none" lIns="0" tIns="0" rIns="0" bIns="0" rtlCol="0" anchor="t"/>
          <a:lstStyle/>
          <a:p>
            <a:pPr marL="0" indent="0">
              <a:lnSpc>
                <a:spcPts val="5550"/>
              </a:lnSpc>
              <a:buNone/>
            </a:pPr>
            <a:r>
              <a:rPr lang="en-US" sz="4400">
                <a:solidFill>
                  <a:srgbClr val="F2E782"/>
                </a:solidFill>
                <a:latin typeface="Prata" pitchFamily="34" charset="0"/>
                <a:ea typeface="Prata" pitchFamily="34" charset="-122"/>
                <a:cs typeface="Prata" pitchFamily="34" charset="-120"/>
              </a:rPr>
              <a:t>Model Work</a:t>
            </a:r>
            <a:endParaRPr lang="en-US" sz="4400" dirty="0"/>
          </a:p>
        </p:txBody>
      </p:sp>
      <p:sp>
        <p:nvSpPr>
          <p:cNvPr id="4" name="Shape 1">
            <a:extLst>
              <a:ext uri="{FF2B5EF4-FFF2-40B4-BE49-F238E27FC236}">
                <a16:creationId xmlns:a16="http://schemas.microsoft.com/office/drawing/2014/main" id="{2D0BEBBC-3D85-96E5-6421-CF42BB71CA30}"/>
              </a:ext>
            </a:extLst>
          </p:cNvPr>
          <p:cNvSpPr/>
          <p:nvPr/>
        </p:nvSpPr>
        <p:spPr>
          <a:xfrm>
            <a:off x="6280190" y="2942119"/>
            <a:ext cx="7556421" cy="1661458"/>
          </a:xfrm>
          <a:prstGeom prst="roundRect">
            <a:avLst>
              <a:gd name="adj" fmla="val 2603"/>
            </a:avLst>
          </a:prstGeom>
          <a:solidFill>
            <a:srgbClr val="3A3B3C"/>
          </a:solidFill>
          <a:ln/>
        </p:spPr>
        <p:txBody>
          <a:bodyPr/>
          <a:lstStyle/>
          <a:p>
            <a:endParaRPr lang="en-US"/>
          </a:p>
        </p:txBody>
      </p:sp>
      <p:sp>
        <p:nvSpPr>
          <p:cNvPr id="5" name="Text 2">
            <a:extLst>
              <a:ext uri="{FF2B5EF4-FFF2-40B4-BE49-F238E27FC236}">
                <a16:creationId xmlns:a16="http://schemas.microsoft.com/office/drawing/2014/main" id="{8749F97B-2036-8DEC-0427-FD35B012C73A}"/>
              </a:ext>
            </a:extLst>
          </p:cNvPr>
          <p:cNvSpPr/>
          <p:nvPr/>
        </p:nvSpPr>
        <p:spPr>
          <a:xfrm>
            <a:off x="6507004" y="3373477"/>
            <a:ext cx="3311247" cy="354330"/>
          </a:xfrm>
          <a:prstGeom prst="rect">
            <a:avLst/>
          </a:prstGeom>
          <a:noFill/>
          <a:ln/>
        </p:spPr>
        <p:txBody>
          <a:bodyPr wrap="none" lIns="0" tIns="0" rIns="0" bIns="0" rtlCol="0" anchor="t"/>
          <a:lstStyle/>
          <a:p>
            <a:pPr marL="0" indent="0">
              <a:lnSpc>
                <a:spcPts val="2750"/>
              </a:lnSpc>
              <a:buNone/>
            </a:pPr>
            <a:r>
              <a:rPr lang="en-US" sz="2800" b="1" dirty="0">
                <a:solidFill>
                  <a:srgbClr val="CFCBBF"/>
                </a:solidFill>
                <a:latin typeface="Prata" pitchFamily="34" charset="0"/>
                <a:ea typeface="Prata" pitchFamily="34" charset="-122"/>
                <a:cs typeface="Prata" pitchFamily="34" charset="-120"/>
              </a:rPr>
              <a:t>Hyperparameter Tuning</a:t>
            </a:r>
            <a:endParaRPr lang="en-US" sz="2800" b="1" dirty="0"/>
          </a:p>
        </p:txBody>
      </p:sp>
      <p:sp>
        <p:nvSpPr>
          <p:cNvPr id="6" name="Text 3">
            <a:extLst>
              <a:ext uri="{FF2B5EF4-FFF2-40B4-BE49-F238E27FC236}">
                <a16:creationId xmlns:a16="http://schemas.microsoft.com/office/drawing/2014/main" id="{4DD946D9-531B-20F8-A0C4-DE884EAEDCF7}"/>
              </a:ext>
            </a:extLst>
          </p:cNvPr>
          <p:cNvSpPr/>
          <p:nvPr/>
        </p:nvSpPr>
        <p:spPr>
          <a:xfrm>
            <a:off x="6507004" y="3863895"/>
            <a:ext cx="7102793" cy="362903"/>
          </a:xfrm>
          <a:prstGeom prst="rect">
            <a:avLst/>
          </a:prstGeom>
          <a:noFill/>
          <a:ln/>
        </p:spPr>
        <p:txBody>
          <a:bodyPr wrap="non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Optuna - Powerful hyperparameter optimization framework</a:t>
            </a:r>
            <a:endParaRPr lang="en-US" sz="2000" dirty="0"/>
          </a:p>
        </p:txBody>
      </p:sp>
      <p:sp>
        <p:nvSpPr>
          <p:cNvPr id="7" name="Shape 4">
            <a:extLst>
              <a:ext uri="{FF2B5EF4-FFF2-40B4-BE49-F238E27FC236}">
                <a16:creationId xmlns:a16="http://schemas.microsoft.com/office/drawing/2014/main" id="{E871BEE6-15AD-F793-71E3-42D9B9FEA7EB}"/>
              </a:ext>
            </a:extLst>
          </p:cNvPr>
          <p:cNvSpPr/>
          <p:nvPr/>
        </p:nvSpPr>
        <p:spPr>
          <a:xfrm>
            <a:off x="6280190" y="4897002"/>
            <a:ext cx="7556421" cy="1661458"/>
          </a:xfrm>
          <a:prstGeom prst="roundRect">
            <a:avLst>
              <a:gd name="adj" fmla="val 2603"/>
            </a:avLst>
          </a:prstGeom>
          <a:solidFill>
            <a:srgbClr val="3A3B3C"/>
          </a:solidFill>
          <a:ln/>
        </p:spPr>
        <p:txBody>
          <a:bodyPr/>
          <a:lstStyle/>
          <a:p>
            <a:endParaRPr lang="en-US"/>
          </a:p>
        </p:txBody>
      </p:sp>
      <p:sp>
        <p:nvSpPr>
          <p:cNvPr id="8" name="Text 5">
            <a:extLst>
              <a:ext uri="{FF2B5EF4-FFF2-40B4-BE49-F238E27FC236}">
                <a16:creationId xmlns:a16="http://schemas.microsoft.com/office/drawing/2014/main" id="{F84ADF5B-0248-6AF9-4C9D-4B39A8A063D0}"/>
              </a:ext>
            </a:extLst>
          </p:cNvPr>
          <p:cNvSpPr/>
          <p:nvPr/>
        </p:nvSpPr>
        <p:spPr>
          <a:xfrm>
            <a:off x="6507004" y="5147880"/>
            <a:ext cx="2835235" cy="354330"/>
          </a:xfrm>
          <a:prstGeom prst="rect">
            <a:avLst/>
          </a:prstGeom>
          <a:noFill/>
          <a:ln/>
        </p:spPr>
        <p:txBody>
          <a:bodyPr wrap="none" lIns="0" tIns="0" rIns="0" bIns="0" rtlCol="0" anchor="t"/>
          <a:lstStyle/>
          <a:p>
            <a:pPr marL="0" indent="0">
              <a:lnSpc>
                <a:spcPts val="2750"/>
              </a:lnSpc>
              <a:buNone/>
            </a:pPr>
            <a:r>
              <a:rPr lang="en-US" sz="2800" b="1" dirty="0">
                <a:solidFill>
                  <a:srgbClr val="CFCBBF"/>
                </a:solidFill>
                <a:latin typeface="Prata" pitchFamily="34" charset="0"/>
                <a:ea typeface="Prata" pitchFamily="34" charset="-122"/>
                <a:cs typeface="Prata" pitchFamily="34" charset="-120"/>
              </a:rPr>
              <a:t>Ensembled Method</a:t>
            </a:r>
            <a:endParaRPr lang="en-US" sz="2800" b="1" dirty="0"/>
          </a:p>
        </p:txBody>
      </p:sp>
      <p:sp>
        <p:nvSpPr>
          <p:cNvPr id="9" name="Text 6">
            <a:extLst>
              <a:ext uri="{FF2B5EF4-FFF2-40B4-BE49-F238E27FC236}">
                <a16:creationId xmlns:a16="http://schemas.microsoft.com/office/drawing/2014/main" id="{84A3F7FC-A036-8A50-113B-52D10A0C21CB}"/>
              </a:ext>
            </a:extLst>
          </p:cNvPr>
          <p:cNvSpPr/>
          <p:nvPr/>
        </p:nvSpPr>
        <p:spPr>
          <a:xfrm>
            <a:off x="6507004" y="5638298"/>
            <a:ext cx="7102793" cy="362903"/>
          </a:xfrm>
          <a:prstGeom prst="rect">
            <a:avLst/>
          </a:prstGeom>
          <a:noFill/>
          <a:ln/>
        </p:spPr>
        <p:txBody>
          <a:bodyPr wrap="none" lIns="0" tIns="0" rIns="0" bIns="0" rtlCol="0" anchor="t"/>
          <a:lstStyle/>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Bagging, Boosting (AdaBoost, GradientBoosting), </a:t>
            </a:r>
          </a:p>
          <a:p>
            <a:pPr marL="0" indent="0">
              <a:lnSpc>
                <a:spcPts val="2850"/>
              </a:lnSpc>
              <a:buNone/>
            </a:pPr>
            <a:r>
              <a:rPr lang="en-US" sz="2000" dirty="0">
                <a:solidFill>
                  <a:srgbClr val="CFCBBF"/>
                </a:solidFill>
                <a:latin typeface="Raleway" pitchFamily="34" charset="0"/>
                <a:ea typeface="Raleway" pitchFamily="34" charset="-122"/>
                <a:cs typeface="Raleway" pitchFamily="34" charset="-120"/>
              </a:rPr>
              <a:t>Random Forest</a:t>
            </a:r>
            <a:endParaRPr lang="en-US" sz="2000" dirty="0"/>
          </a:p>
        </p:txBody>
      </p:sp>
      <p:pic>
        <p:nvPicPr>
          <p:cNvPr id="10" name="Picture 9">
            <a:extLst>
              <a:ext uri="{FF2B5EF4-FFF2-40B4-BE49-F238E27FC236}">
                <a16:creationId xmlns:a16="http://schemas.microsoft.com/office/drawing/2014/main" id="{C9AE7E80-5A03-6045-A2C6-1B96513AB2C5}"/>
              </a:ext>
            </a:extLst>
          </p:cNvPr>
          <p:cNvPicPr>
            <a:picLocks noChangeAspect="1"/>
          </p:cNvPicPr>
          <p:nvPr/>
        </p:nvPicPr>
        <p:blipFill>
          <a:blip r:embed="rId3"/>
          <a:stretch>
            <a:fillRect/>
          </a:stretch>
        </p:blipFill>
        <p:spPr>
          <a:xfrm>
            <a:off x="12753442" y="7677176"/>
            <a:ext cx="1768674" cy="566976"/>
          </a:xfrm>
          <a:prstGeom prst="rect">
            <a:avLst/>
          </a:prstGeom>
        </p:spPr>
      </p:pic>
    </p:spTree>
    <p:extLst>
      <p:ext uri="{BB962C8B-B14F-4D97-AF65-F5344CB8AC3E}">
        <p14:creationId xmlns:p14="http://schemas.microsoft.com/office/powerpoint/2010/main" val="112554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alpha val="80000"/>
            </a:srgbClr>
          </a:solidFill>
          <a:ln/>
        </p:spPr>
        <p:txBody>
          <a:bodyPr/>
          <a:lstStyle/>
          <a:p>
            <a:endParaRPr lang="en-US"/>
          </a:p>
        </p:txBody>
      </p:sp>
      <p:sp>
        <p:nvSpPr>
          <p:cNvPr id="4" name="Text 1"/>
          <p:cNvSpPr/>
          <p:nvPr/>
        </p:nvSpPr>
        <p:spPr>
          <a:xfrm>
            <a:off x="793790" y="658535"/>
            <a:ext cx="8647628" cy="637937"/>
          </a:xfrm>
          <a:prstGeom prst="rect">
            <a:avLst/>
          </a:prstGeom>
          <a:noFill/>
          <a:ln/>
        </p:spPr>
        <p:txBody>
          <a:bodyPr wrap="none" lIns="0" tIns="0" rIns="0" bIns="0" rtlCol="0" anchor="t"/>
          <a:lstStyle/>
          <a:p>
            <a:pPr marL="0" indent="0">
              <a:lnSpc>
                <a:spcPts val="5000"/>
              </a:lnSpc>
              <a:buNone/>
            </a:pPr>
            <a:r>
              <a:rPr lang="en-US" sz="4400" dirty="0">
                <a:solidFill>
                  <a:srgbClr val="F2E782"/>
                </a:solidFill>
                <a:latin typeface="Prata" pitchFamily="34" charset="0"/>
                <a:ea typeface="Prata" pitchFamily="34" charset="-122"/>
                <a:cs typeface="Prata" pitchFamily="34" charset="-120"/>
              </a:rPr>
              <a:t>How Well Did Our Model Perform?</a:t>
            </a:r>
            <a:endParaRPr lang="en-US" sz="4400" dirty="0"/>
          </a:p>
        </p:txBody>
      </p:sp>
      <p:pic>
        <p:nvPicPr>
          <p:cNvPr id="5" name="Image 1" descr="preencoded.png"/>
          <p:cNvPicPr>
            <a:picLocks noChangeAspect="1"/>
          </p:cNvPicPr>
          <p:nvPr/>
        </p:nvPicPr>
        <p:blipFill>
          <a:blip r:embed="rId4"/>
          <a:stretch>
            <a:fillRect/>
          </a:stretch>
        </p:blipFill>
        <p:spPr>
          <a:xfrm>
            <a:off x="793790" y="1832134"/>
            <a:ext cx="5157192" cy="4988362"/>
          </a:xfrm>
          <a:prstGeom prst="rect">
            <a:avLst/>
          </a:prstGeom>
        </p:spPr>
      </p:pic>
      <p:pic>
        <p:nvPicPr>
          <p:cNvPr id="6" name="Image 2" descr="preencoded.png"/>
          <p:cNvPicPr>
            <a:picLocks noChangeAspect="1"/>
          </p:cNvPicPr>
          <p:nvPr/>
        </p:nvPicPr>
        <p:blipFill>
          <a:blip r:embed="rId5"/>
          <a:stretch>
            <a:fillRect/>
          </a:stretch>
        </p:blipFill>
        <p:spPr>
          <a:xfrm>
            <a:off x="7030045" y="1832134"/>
            <a:ext cx="6132552" cy="2672834"/>
          </a:xfrm>
          <a:prstGeom prst="rect">
            <a:avLst/>
          </a:prstGeom>
        </p:spPr>
      </p:pic>
      <p:pic>
        <p:nvPicPr>
          <p:cNvPr id="7" name="Image 3" descr="preencoded.png"/>
          <p:cNvPicPr>
            <a:picLocks noChangeAspect="1"/>
          </p:cNvPicPr>
          <p:nvPr/>
        </p:nvPicPr>
        <p:blipFill>
          <a:blip r:embed="rId6"/>
          <a:stretch>
            <a:fillRect/>
          </a:stretch>
        </p:blipFill>
        <p:spPr>
          <a:xfrm>
            <a:off x="7030045" y="4734520"/>
            <a:ext cx="6132552" cy="2606873"/>
          </a:xfrm>
          <a:prstGeom prst="rect">
            <a:avLst/>
          </a:prstGeom>
        </p:spPr>
      </p:pic>
      <p:sp>
        <p:nvSpPr>
          <p:cNvPr id="8" name="Rectangle 7">
            <a:extLst>
              <a:ext uri="{FF2B5EF4-FFF2-40B4-BE49-F238E27FC236}">
                <a16:creationId xmlns:a16="http://schemas.microsoft.com/office/drawing/2014/main" id="{7C605B8E-C4B1-CEAB-4EFA-BEAF98C12F40}"/>
              </a:ext>
            </a:extLst>
          </p:cNvPr>
          <p:cNvSpPr/>
          <p:nvPr/>
        </p:nvSpPr>
        <p:spPr>
          <a:xfrm>
            <a:off x="6689558" y="4504968"/>
            <a:ext cx="6725653" cy="32193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261</TotalTime>
  <Words>1978</Words>
  <Application>Microsoft Office PowerPoint</Application>
  <PresentationFormat>Custom</PresentationFormat>
  <Paragraphs>232</Paragraphs>
  <Slides>13</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Lato</vt:lpstr>
      <vt:lpstr>Prata</vt:lpstr>
      <vt:lpstr>Arial</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Janice Fong</cp:lastModifiedBy>
  <cp:revision>3</cp:revision>
  <dcterms:created xsi:type="dcterms:W3CDTF">2025-03-01T06:49:48Z</dcterms:created>
  <dcterms:modified xsi:type="dcterms:W3CDTF">2025-03-02T00:35:38Z</dcterms:modified>
</cp:coreProperties>
</file>